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71" r:id="rId1"/>
  </p:sldMasterIdLst>
  <p:notesMasterIdLst>
    <p:notesMasterId r:id="rId34"/>
  </p:notesMasterIdLst>
  <p:sldIdLst>
    <p:sldId id="301" r:id="rId2"/>
    <p:sldId id="302" r:id="rId3"/>
    <p:sldId id="258" r:id="rId4"/>
    <p:sldId id="257" r:id="rId5"/>
    <p:sldId id="304" r:id="rId6"/>
    <p:sldId id="323" r:id="rId7"/>
    <p:sldId id="324" r:id="rId8"/>
    <p:sldId id="260" r:id="rId9"/>
    <p:sldId id="287" r:id="rId10"/>
    <p:sldId id="265" r:id="rId11"/>
    <p:sldId id="305" r:id="rId12"/>
    <p:sldId id="325" r:id="rId13"/>
    <p:sldId id="312" r:id="rId14"/>
    <p:sldId id="294" r:id="rId15"/>
    <p:sldId id="300" r:id="rId16"/>
    <p:sldId id="319" r:id="rId17"/>
    <p:sldId id="321" r:id="rId18"/>
    <p:sldId id="273" r:id="rId19"/>
    <p:sldId id="322" r:id="rId20"/>
    <p:sldId id="317" r:id="rId21"/>
    <p:sldId id="288" r:id="rId22"/>
    <p:sldId id="308" r:id="rId23"/>
    <p:sldId id="307" r:id="rId24"/>
    <p:sldId id="310" r:id="rId25"/>
    <p:sldId id="269" r:id="rId26"/>
    <p:sldId id="306" r:id="rId27"/>
    <p:sldId id="263" r:id="rId28"/>
    <p:sldId id="318" r:id="rId29"/>
    <p:sldId id="313" r:id="rId30"/>
    <p:sldId id="314" r:id="rId31"/>
    <p:sldId id="315" r:id="rId32"/>
    <p:sldId id="303" r:id="rId33"/>
  </p:sldIdLst>
  <p:sldSz cx="14630400" cy="8229600"/>
  <p:notesSz cx="8229600" cy="14630400"/>
  <p:embeddedFontLst>
    <p:embeddedFont>
      <p:font typeface="Epilogue" panose="020B0604020202020204" charset="0"/>
      <p:regular r:id="rId35"/>
    </p:embeddedFont>
    <p:embeddedFont>
      <p:font typeface="Fraunces Medium" panose="020B0604020202020204" charset="0"/>
      <p:regular r:id="rId36"/>
    </p:embeddedFont>
    <p:embeddedFont>
      <p:font typeface="Inter" panose="020B0604020202020204" charset="0"/>
      <p:regular r:id="rId37"/>
      <p:bold r:id="rId38"/>
      <p:italic r:id="rId39"/>
      <p:boldItalic r:id="rId40"/>
    </p:embeddedFont>
    <p:embeddedFont>
      <p:font typeface="Inter Black" panose="020B0604020202020204" charset="0"/>
      <p:regular r:id="rId41"/>
      <p:bold r:id="rId42"/>
      <p:italic r:id="rId43"/>
      <p:boldItalic r:id="rId44"/>
    </p:embeddedFont>
    <p:embeddedFont>
      <p:font typeface="Inter SemiBold" panose="020B0604020202020204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4632" userDrawn="1">
          <p15:clr>
            <a:srgbClr val="A4A3A4"/>
          </p15:clr>
        </p15:guide>
        <p15:guide id="3" orient="horz" pos="20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70E7910-3C5E-0860-3717-5211945404EC}" name="Miranda Brenton" initials="MB" userId="S::miranda.brenton@mpc.coach::d8f25ef7-5278-4d8a-bbb5-630d7131fd82" providerId="AD"/>
  <p188:author id="{A14A8219-6627-C8FB-AE15-AE452DD65790}" name="Miranda Brenton" initials="MB" userId="bf95bdf0962edaff" providerId="Windows Live"/>
  <p188:author id="{D985D47C-43B2-D6E5-1006-02F930FC7641}" name="Richard Brenton" initials="RB" userId="a5f66f3605bc1616" providerId="Windows Live"/>
  <p188:author id="{D6076EB4-BBF6-1AD6-7777-BC0568C33728}" name="Mark Spina" initials="MS" userId="S::mark@thealphascale.com::c6034d37-569a-4773-8211-dccf62bc378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E1E5"/>
    <a:srgbClr val="0C4065"/>
    <a:srgbClr val="7E4A1A"/>
    <a:srgbClr val="FFA618"/>
    <a:srgbClr val="673A1A"/>
    <a:srgbClr val="AFBCC6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FEAC1E-7B4A-43CB-89DF-EFDAE30A8CA8}" v="21" dt="2026-02-27T13:27:53.172"/>
    <p1510:client id="{9F5D730E-0578-B02A-2E40-76482EB05915}" v="259" dt="2026-02-27T15:39:31.415"/>
    <p1510:client id="{A7FB374F-780D-BAA4-291E-A234081D0862}" v="5" dt="2026-02-27T16:09:13.338"/>
    <p1510:client id="{AA100DB2-11C0-31BF-63B6-31FEB1A81755}" v="135" dt="2026-02-27T15:30:24.8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912" y="67"/>
      </p:cViewPr>
      <p:guideLst>
        <p:guide orient="horz" pos="3360"/>
        <p:guide pos="4632"/>
        <p:guide orient="horz" pos="20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54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7539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9206d6c5c0_1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9206d6c5c0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>
          <a:extLst>
            <a:ext uri="{FF2B5EF4-FFF2-40B4-BE49-F238E27FC236}">
              <a16:creationId xmlns:a16="http://schemas.microsoft.com/office/drawing/2014/main" id="{D510FE4E-D437-C82B-48BF-2AB23C0EE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9206d6c5c0_1_2:notes">
            <a:extLst>
              <a:ext uri="{FF2B5EF4-FFF2-40B4-BE49-F238E27FC236}">
                <a16:creationId xmlns:a16="http://schemas.microsoft.com/office/drawing/2014/main" id="{5AE7F255-7B71-A17D-89EB-556A5DC35E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9206d6c5c0_1_2:notes">
            <a:extLst>
              <a:ext uri="{FF2B5EF4-FFF2-40B4-BE49-F238E27FC236}">
                <a16:creationId xmlns:a16="http://schemas.microsoft.com/office/drawing/2014/main" id="{5D3835A6-C939-5E82-03E6-BF763B2FF6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6185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>
          <a:extLst>
            <a:ext uri="{FF2B5EF4-FFF2-40B4-BE49-F238E27FC236}">
              <a16:creationId xmlns:a16="http://schemas.microsoft.com/office/drawing/2014/main" id="{C4DD12A3-4B85-FAC1-7AB0-4DA5EEB25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9206d6c5c0_1_2:notes">
            <a:extLst>
              <a:ext uri="{FF2B5EF4-FFF2-40B4-BE49-F238E27FC236}">
                <a16:creationId xmlns:a16="http://schemas.microsoft.com/office/drawing/2014/main" id="{C664A4EF-95E1-C83D-BEE3-FDB1070ACA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9206d6c5c0_1_2:notes">
            <a:extLst>
              <a:ext uri="{FF2B5EF4-FFF2-40B4-BE49-F238E27FC236}">
                <a16:creationId xmlns:a16="http://schemas.microsoft.com/office/drawing/2014/main" id="{41D304DE-968B-0F19-5458-6F47526B75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856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>
          <a:extLst>
            <a:ext uri="{FF2B5EF4-FFF2-40B4-BE49-F238E27FC236}">
              <a16:creationId xmlns:a16="http://schemas.microsoft.com/office/drawing/2014/main" id="{CA890EE6-DF5D-88DF-F3B6-A86CE62AC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9206d6c5c0_1_2:notes">
            <a:extLst>
              <a:ext uri="{FF2B5EF4-FFF2-40B4-BE49-F238E27FC236}">
                <a16:creationId xmlns:a16="http://schemas.microsoft.com/office/drawing/2014/main" id="{C9FD91F1-ABB6-56E1-0B56-E1733AB425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9206d6c5c0_1_2:notes">
            <a:extLst>
              <a:ext uri="{FF2B5EF4-FFF2-40B4-BE49-F238E27FC236}">
                <a16:creationId xmlns:a16="http://schemas.microsoft.com/office/drawing/2014/main" id="{558D182C-0082-48CD-2466-8B50E0E3CD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042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D9384-3420-0B4E-4817-7F5486344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B221A6-D11D-DF88-7758-452913EBF5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DB1F7D-A60E-B40F-E356-3613DA68E1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411E8E-229A-FA85-BE7A-E178718368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6412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1294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>
          <a:extLst>
            <a:ext uri="{FF2B5EF4-FFF2-40B4-BE49-F238E27FC236}">
              <a16:creationId xmlns:a16="http://schemas.microsoft.com/office/drawing/2014/main" id="{ED0F831E-3EF9-6D63-BFB6-2E031C34C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9206d6c5c0_1_2:notes">
            <a:extLst>
              <a:ext uri="{FF2B5EF4-FFF2-40B4-BE49-F238E27FC236}">
                <a16:creationId xmlns:a16="http://schemas.microsoft.com/office/drawing/2014/main" id="{54B51E56-4C32-0120-1819-FAF01747B03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9206d6c5c0_1_2:notes">
            <a:extLst>
              <a:ext uri="{FF2B5EF4-FFF2-40B4-BE49-F238E27FC236}">
                <a16:creationId xmlns:a16="http://schemas.microsoft.com/office/drawing/2014/main" id="{AF6D3ED6-FFA9-A745-982B-B57F534C0F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1124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>
          <a:extLst>
            <a:ext uri="{FF2B5EF4-FFF2-40B4-BE49-F238E27FC236}">
              <a16:creationId xmlns:a16="http://schemas.microsoft.com/office/drawing/2014/main" id="{77434984-ACD9-9257-C0E9-528FD2D84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9206d6c5c0_1_2:notes">
            <a:extLst>
              <a:ext uri="{FF2B5EF4-FFF2-40B4-BE49-F238E27FC236}">
                <a16:creationId xmlns:a16="http://schemas.microsoft.com/office/drawing/2014/main" id="{6C209755-4EFA-BE31-E9C4-C116C08E08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9206d6c5c0_1_2:notes">
            <a:extLst>
              <a:ext uri="{FF2B5EF4-FFF2-40B4-BE49-F238E27FC236}">
                <a16:creationId xmlns:a16="http://schemas.microsoft.com/office/drawing/2014/main" id="{EECFCE35-89FE-3C6B-E059-871D79D3658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7374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>
          <a:extLst>
            <a:ext uri="{FF2B5EF4-FFF2-40B4-BE49-F238E27FC236}">
              <a16:creationId xmlns:a16="http://schemas.microsoft.com/office/drawing/2014/main" id="{A3D8DE8B-7965-9957-1867-24F3B69FD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9206d6c5c0_1_2:notes">
            <a:extLst>
              <a:ext uri="{FF2B5EF4-FFF2-40B4-BE49-F238E27FC236}">
                <a16:creationId xmlns:a16="http://schemas.microsoft.com/office/drawing/2014/main" id="{B367FB4E-79B4-0B89-FC33-67010126D3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9206d6c5c0_1_2:notes">
            <a:extLst>
              <a:ext uri="{FF2B5EF4-FFF2-40B4-BE49-F238E27FC236}">
                <a16:creationId xmlns:a16="http://schemas.microsoft.com/office/drawing/2014/main" id="{5684E6C1-D91F-12BA-40A3-968509BA96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357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920762b2ff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157" name="Google Shape;157;g3920762b2ff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>
          <a:extLst>
            <a:ext uri="{FF2B5EF4-FFF2-40B4-BE49-F238E27FC236}">
              <a16:creationId xmlns:a16="http://schemas.microsoft.com/office/drawing/2014/main" id="{25C28185-12C5-0AAB-B8C5-286270D50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9206d6c5c0_1_2:notes">
            <a:extLst>
              <a:ext uri="{FF2B5EF4-FFF2-40B4-BE49-F238E27FC236}">
                <a16:creationId xmlns:a16="http://schemas.microsoft.com/office/drawing/2014/main" id="{C776A1EE-544B-8268-3563-F78F1BDDF2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9206d6c5c0_1_2:notes">
            <a:extLst>
              <a:ext uri="{FF2B5EF4-FFF2-40B4-BE49-F238E27FC236}">
                <a16:creationId xmlns:a16="http://schemas.microsoft.com/office/drawing/2014/main" id="{970DDAB0-C99E-C6D2-5A83-346A92DE3A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376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F72EF-9F81-A24A-2533-7859EAEDF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949621-22C9-2BD0-6E5C-312B917CEE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EF572E-4A00-3897-1682-AA9974A2DB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D22FA-EBD8-72C1-9D44-0847E1F4D4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9734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>
          <a:extLst>
            <a:ext uri="{FF2B5EF4-FFF2-40B4-BE49-F238E27FC236}">
              <a16:creationId xmlns:a16="http://schemas.microsoft.com/office/drawing/2014/main" id="{56503851-B98F-88CE-2CFB-D433A1DA8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9206d6c5c0_1_2:notes">
            <a:extLst>
              <a:ext uri="{FF2B5EF4-FFF2-40B4-BE49-F238E27FC236}">
                <a16:creationId xmlns:a16="http://schemas.microsoft.com/office/drawing/2014/main" id="{7D47CC93-7711-1503-4103-6697A9FFDE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9206d6c5c0_1_2:notes">
            <a:extLst>
              <a:ext uri="{FF2B5EF4-FFF2-40B4-BE49-F238E27FC236}">
                <a16:creationId xmlns:a16="http://schemas.microsoft.com/office/drawing/2014/main" id="{F1ACF35F-073B-941F-46FF-A3D4FD41223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5792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>
          <a:extLst>
            <a:ext uri="{FF2B5EF4-FFF2-40B4-BE49-F238E27FC236}">
              <a16:creationId xmlns:a16="http://schemas.microsoft.com/office/drawing/2014/main" id="{7329AA18-3A8E-7160-0FCD-016BEB6F4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9206d6c5c0_1_2:notes">
            <a:extLst>
              <a:ext uri="{FF2B5EF4-FFF2-40B4-BE49-F238E27FC236}">
                <a16:creationId xmlns:a16="http://schemas.microsoft.com/office/drawing/2014/main" id="{B7382A86-F60E-6DE0-1709-D789C02EDF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9206d6c5c0_1_2:notes">
            <a:extLst>
              <a:ext uri="{FF2B5EF4-FFF2-40B4-BE49-F238E27FC236}">
                <a16:creationId xmlns:a16="http://schemas.microsoft.com/office/drawing/2014/main" id="{D2B9A24B-6363-D6E2-8F6C-A9C963817A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538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>
          <a:extLst>
            <a:ext uri="{FF2B5EF4-FFF2-40B4-BE49-F238E27FC236}">
              <a16:creationId xmlns:a16="http://schemas.microsoft.com/office/drawing/2014/main" id="{4601BBBC-8614-0CA2-848C-F0BBA6C9D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9206d6c5c0_1_2:notes">
            <a:extLst>
              <a:ext uri="{FF2B5EF4-FFF2-40B4-BE49-F238E27FC236}">
                <a16:creationId xmlns:a16="http://schemas.microsoft.com/office/drawing/2014/main" id="{DC316634-800E-5EB4-B313-059D707BEFD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9206d6c5c0_1_2:notes">
            <a:extLst>
              <a:ext uri="{FF2B5EF4-FFF2-40B4-BE49-F238E27FC236}">
                <a16:creationId xmlns:a16="http://schemas.microsoft.com/office/drawing/2014/main" id="{C5062C1C-B65E-C47A-CDC3-10822A6A00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6895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>
          <a:extLst>
            <a:ext uri="{FF2B5EF4-FFF2-40B4-BE49-F238E27FC236}">
              <a16:creationId xmlns:a16="http://schemas.microsoft.com/office/drawing/2014/main" id="{6CE84D50-F2E8-B12D-658A-6F8E28B39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9206d6c5c0_1_2:notes">
            <a:extLst>
              <a:ext uri="{FF2B5EF4-FFF2-40B4-BE49-F238E27FC236}">
                <a16:creationId xmlns:a16="http://schemas.microsoft.com/office/drawing/2014/main" id="{4663CCD6-B2C7-ABAA-F3B9-2603AC58EA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9206d6c5c0_1_2:notes">
            <a:extLst>
              <a:ext uri="{FF2B5EF4-FFF2-40B4-BE49-F238E27FC236}">
                <a16:creationId xmlns:a16="http://schemas.microsoft.com/office/drawing/2014/main" id="{9ADD6D64-7236-E1A0-6FEE-BB32B2D72D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8108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74845-3FFD-BAF1-F3B0-CF28BFB95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D5A3CE-B8A4-CAAF-A296-4545C3DA29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E37606-B1E0-2E52-E6D7-F05AF5B1A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507C8A-4840-D463-FBAF-C606F37DEA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241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>
          <a:extLst>
            <a:ext uri="{FF2B5EF4-FFF2-40B4-BE49-F238E27FC236}">
              <a16:creationId xmlns:a16="http://schemas.microsoft.com/office/drawing/2014/main" id="{B51EDC8F-BBB0-37C5-1313-6A75C4F0B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9206d6c5c0_1_2:notes">
            <a:extLst>
              <a:ext uri="{FF2B5EF4-FFF2-40B4-BE49-F238E27FC236}">
                <a16:creationId xmlns:a16="http://schemas.microsoft.com/office/drawing/2014/main" id="{27879920-67B8-4F91-34F4-D254FE45AE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9206d6c5c0_1_2:notes">
            <a:extLst>
              <a:ext uri="{FF2B5EF4-FFF2-40B4-BE49-F238E27FC236}">
                <a16:creationId xmlns:a16="http://schemas.microsoft.com/office/drawing/2014/main" id="{F26E80F0-8EF6-C019-591C-224C0998DA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219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3" name="Google Shape;16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lang="en-US"/>
          </a:p>
        </p:txBody>
      </p:sp>
      <p:sp>
        <p:nvSpPr>
          <p:cNvPr id="164" name="Google Shape;16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>
          <a:extLst>
            <a:ext uri="{FF2B5EF4-FFF2-40B4-BE49-F238E27FC236}">
              <a16:creationId xmlns:a16="http://schemas.microsoft.com/office/drawing/2014/main" id="{8F25794E-E11F-BE22-294B-E8736C063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9206d6c5c0_1_2:notes">
            <a:extLst>
              <a:ext uri="{FF2B5EF4-FFF2-40B4-BE49-F238E27FC236}">
                <a16:creationId xmlns:a16="http://schemas.microsoft.com/office/drawing/2014/main" id="{4B06A901-3624-3C24-6319-B58E33A0BF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9206d6c5c0_1_2:notes">
            <a:extLst>
              <a:ext uri="{FF2B5EF4-FFF2-40B4-BE49-F238E27FC236}">
                <a16:creationId xmlns:a16="http://schemas.microsoft.com/office/drawing/2014/main" id="{754F71BD-7671-0F4C-CF13-D3B5F7EFFF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2357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>
          <a:extLst>
            <a:ext uri="{FF2B5EF4-FFF2-40B4-BE49-F238E27FC236}">
              <a16:creationId xmlns:a16="http://schemas.microsoft.com/office/drawing/2014/main" id="{F6CA6090-D66A-EB11-FCE5-97A7D06D4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9206d6c5c0_1_2:notes">
            <a:extLst>
              <a:ext uri="{FF2B5EF4-FFF2-40B4-BE49-F238E27FC236}">
                <a16:creationId xmlns:a16="http://schemas.microsoft.com/office/drawing/2014/main" id="{CA58D9C5-9364-A2B8-749A-7310EB6042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9206d6c5c0_1_2:notes">
            <a:extLst>
              <a:ext uri="{FF2B5EF4-FFF2-40B4-BE49-F238E27FC236}">
                <a16:creationId xmlns:a16="http://schemas.microsoft.com/office/drawing/2014/main" id="{A7ECCF17-B5DF-BE77-970A-1D6364F574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623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>
          <a:extLst>
            <a:ext uri="{FF2B5EF4-FFF2-40B4-BE49-F238E27FC236}">
              <a16:creationId xmlns:a16="http://schemas.microsoft.com/office/drawing/2014/main" id="{66B7EBFA-6302-60EB-D805-D3B8A62BB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9206d6c5c0_1_2:notes">
            <a:extLst>
              <a:ext uri="{FF2B5EF4-FFF2-40B4-BE49-F238E27FC236}">
                <a16:creationId xmlns:a16="http://schemas.microsoft.com/office/drawing/2014/main" id="{D0F0E96B-07F5-C074-176D-7E954E530A3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9206d6c5c0_1_2:notes">
            <a:extLst>
              <a:ext uri="{FF2B5EF4-FFF2-40B4-BE49-F238E27FC236}">
                <a16:creationId xmlns:a16="http://schemas.microsoft.com/office/drawing/2014/main" id="{7DEF7B21-5393-41C4-D23A-43C97C2FC7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99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>
          <a:extLst>
            <a:ext uri="{FF2B5EF4-FFF2-40B4-BE49-F238E27FC236}">
              <a16:creationId xmlns:a16="http://schemas.microsoft.com/office/drawing/2014/main" id="{20721AEC-520D-C1C3-DB57-99045952B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9206d6c5c0_1_2:notes">
            <a:extLst>
              <a:ext uri="{FF2B5EF4-FFF2-40B4-BE49-F238E27FC236}">
                <a16:creationId xmlns:a16="http://schemas.microsoft.com/office/drawing/2014/main" id="{70A59F4B-FAB3-D5BB-26A4-541753822D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9206d6c5c0_1_2:notes">
            <a:extLst>
              <a:ext uri="{FF2B5EF4-FFF2-40B4-BE49-F238E27FC236}">
                <a16:creationId xmlns:a16="http://schemas.microsoft.com/office/drawing/2014/main" id="{14A4DA04-38B6-6F19-D302-703956118C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656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>
          <a:extLst>
            <a:ext uri="{FF2B5EF4-FFF2-40B4-BE49-F238E27FC236}">
              <a16:creationId xmlns:a16="http://schemas.microsoft.com/office/drawing/2014/main" id="{26E24077-E711-F563-ED2E-75E34AC3C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9206d6c5c0_1_2:notes">
            <a:extLst>
              <a:ext uri="{FF2B5EF4-FFF2-40B4-BE49-F238E27FC236}">
                <a16:creationId xmlns:a16="http://schemas.microsoft.com/office/drawing/2014/main" id="{54151FFF-045F-229D-392B-D12C84043AD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9206d6c5c0_1_2:notes">
            <a:extLst>
              <a:ext uri="{FF2B5EF4-FFF2-40B4-BE49-F238E27FC236}">
                <a16:creationId xmlns:a16="http://schemas.microsoft.com/office/drawing/2014/main" id="{98540740-03EE-2D0C-37CE-E630E243748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354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b3656e22d3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180" name="Google Shape;180;g3b3656e22d3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412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1">
  <p:cSld name="Two content 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19">
            <a:extLst>
              <a:ext uri="{FF2B5EF4-FFF2-40B4-BE49-F238E27FC236}">
                <a16:creationId xmlns:a16="http://schemas.microsoft.com/office/drawing/2014/main" id="{6D15BA5C-78C7-3C68-9D1E-279E5671B417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3154" t="44220" b="37958"/>
          <a:stretch/>
        </p:blipFill>
        <p:spPr>
          <a:xfrm>
            <a:off x="0" y="0"/>
            <a:ext cx="14630400" cy="1785938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21"/>
          <p:cNvSpPr txBox="1">
            <a:spLocks noGrp="1"/>
          </p:cNvSpPr>
          <p:nvPr>
            <p:ph type="title"/>
          </p:nvPr>
        </p:nvSpPr>
        <p:spPr>
          <a:xfrm>
            <a:off x="778855" y="436628"/>
            <a:ext cx="12937146" cy="966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Inter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body" idx="1"/>
          </p:nvPr>
        </p:nvSpPr>
        <p:spPr>
          <a:xfrm>
            <a:off x="658445" y="2732227"/>
            <a:ext cx="11696928" cy="460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4267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400">
                <a:solidFill>
                  <a:schemeClr val="dk1"/>
                </a:solidFill>
              </a:defRPr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" name="Google Shape;2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32087" y="6637648"/>
            <a:ext cx="665915" cy="887886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1"/>
          <p:cNvSpPr txBox="1">
            <a:spLocks noGrp="1"/>
          </p:cNvSpPr>
          <p:nvPr>
            <p:ph type="body" idx="2"/>
          </p:nvPr>
        </p:nvSpPr>
        <p:spPr>
          <a:xfrm>
            <a:off x="588950" y="1733702"/>
            <a:ext cx="11696928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48640" lvl="0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880">
                <a:solidFill>
                  <a:srgbClr val="003370"/>
                </a:solidFill>
              </a:defRPr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055688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with image left">
  <p:cSld name="1_Title with image left">
    <p:bg>
      <p:bgPr>
        <a:solidFill>
          <a:schemeClr val="accent6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2"/>
          <p:cNvSpPr txBox="1">
            <a:spLocks noGrp="1"/>
          </p:cNvSpPr>
          <p:nvPr>
            <p:ph type="ctrTitle"/>
          </p:nvPr>
        </p:nvSpPr>
        <p:spPr>
          <a:xfrm>
            <a:off x="7790690" y="877827"/>
            <a:ext cx="6307309" cy="2378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ter"/>
              <a:buNone/>
              <a:defRPr sz="7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1" name="Google Shape;81;p32"/>
          <p:cNvSpPr txBox="1">
            <a:spLocks noGrp="1"/>
          </p:cNvSpPr>
          <p:nvPr>
            <p:ph type="subTitle" idx="1"/>
          </p:nvPr>
        </p:nvSpPr>
        <p:spPr>
          <a:xfrm>
            <a:off x="7790692" y="3697703"/>
            <a:ext cx="6309211" cy="133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880">
                <a:solidFill>
                  <a:schemeClr val="lt1"/>
                </a:solidFill>
              </a:defRPr>
            </a:lvl1pPr>
            <a:lvl2pPr lvl="1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lvl="3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lvl="4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82" name="Google Shape;82;p32"/>
          <p:cNvSpPr>
            <a:spLocks noGrp="1"/>
          </p:cNvSpPr>
          <p:nvPr>
            <p:ph type="pic" idx="2"/>
          </p:nvPr>
        </p:nvSpPr>
        <p:spPr>
          <a:xfrm>
            <a:off x="0" y="0"/>
            <a:ext cx="7315200" cy="82296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83" name="Google Shape;83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432083" y="6637648"/>
            <a:ext cx="665914" cy="8878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176135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with image left">
  <p:cSld name="2_Title with image left">
    <p:bg>
      <p:bgPr>
        <a:solidFill>
          <a:schemeClr val="dk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3"/>
          <p:cNvSpPr txBox="1">
            <a:spLocks noGrp="1"/>
          </p:cNvSpPr>
          <p:nvPr>
            <p:ph type="ctrTitle"/>
          </p:nvPr>
        </p:nvSpPr>
        <p:spPr>
          <a:xfrm>
            <a:off x="7790688" y="877827"/>
            <a:ext cx="6126480" cy="2378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ter"/>
              <a:buNone/>
              <a:defRPr sz="7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6" name="Google Shape;86;p33"/>
          <p:cNvSpPr txBox="1">
            <a:spLocks noGrp="1"/>
          </p:cNvSpPr>
          <p:nvPr>
            <p:ph type="subTitle" idx="1"/>
          </p:nvPr>
        </p:nvSpPr>
        <p:spPr>
          <a:xfrm>
            <a:off x="7790690" y="3697703"/>
            <a:ext cx="6128328" cy="133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880">
                <a:solidFill>
                  <a:schemeClr val="lt1"/>
                </a:solidFill>
              </a:defRPr>
            </a:lvl1pPr>
            <a:lvl2pPr lvl="1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lvl="3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lvl="4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87" name="Google Shape;87;p33"/>
          <p:cNvSpPr>
            <a:spLocks noGrp="1"/>
          </p:cNvSpPr>
          <p:nvPr>
            <p:ph type="pic" idx="2"/>
          </p:nvPr>
        </p:nvSpPr>
        <p:spPr>
          <a:xfrm>
            <a:off x="0" y="0"/>
            <a:ext cx="7315200" cy="82296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88" name="Google Shape;88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432083" y="6637648"/>
            <a:ext cx="665914" cy="8878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784083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wo content 1">
  <p:cSld name="3_Two content 1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7;p29">
            <a:extLst>
              <a:ext uri="{FF2B5EF4-FFF2-40B4-BE49-F238E27FC236}">
                <a16:creationId xmlns:a16="http://schemas.microsoft.com/office/drawing/2014/main" id="{2F99820B-C440-3659-F2B2-86AAB4CB804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2866" t="13130" r="-1" b="69219"/>
          <a:stretch/>
        </p:blipFill>
        <p:spPr>
          <a:xfrm>
            <a:off x="0" y="0"/>
            <a:ext cx="14630400" cy="1763486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34"/>
          <p:cNvSpPr txBox="1">
            <a:spLocks noGrp="1"/>
          </p:cNvSpPr>
          <p:nvPr>
            <p:ph type="title"/>
          </p:nvPr>
        </p:nvSpPr>
        <p:spPr>
          <a:xfrm>
            <a:off x="778855" y="436628"/>
            <a:ext cx="12937146" cy="1492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Inter"/>
              <a:buNone/>
              <a:defRPr sz="4800">
                <a:solidFill>
                  <a:schemeClr val="bg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1" name="Google Shape;91;p34"/>
          <p:cNvSpPr txBox="1">
            <a:spLocks noGrp="1"/>
          </p:cNvSpPr>
          <p:nvPr>
            <p:ph type="body" idx="1"/>
          </p:nvPr>
        </p:nvSpPr>
        <p:spPr>
          <a:xfrm>
            <a:off x="779146" y="2633472"/>
            <a:ext cx="6188659" cy="460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/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2" name="Google Shape;92;p34"/>
          <p:cNvSpPr txBox="1">
            <a:spLocks noGrp="1"/>
          </p:cNvSpPr>
          <p:nvPr>
            <p:ph type="body" idx="2"/>
          </p:nvPr>
        </p:nvSpPr>
        <p:spPr>
          <a:xfrm>
            <a:off x="7505395" y="2633472"/>
            <a:ext cx="6188659" cy="460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/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3" name="Google Shape;93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32087" y="6637648"/>
            <a:ext cx="665915" cy="88788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4" name="Google Shape;94;p34"/>
          <p:cNvCxnSpPr/>
          <p:nvPr/>
        </p:nvCxnSpPr>
        <p:spPr>
          <a:xfrm>
            <a:off x="0" y="1536192"/>
            <a:ext cx="14630400" cy="0"/>
          </a:xfrm>
          <a:prstGeom prst="straightConnector1">
            <a:avLst/>
          </a:prstGeom>
          <a:noFill/>
          <a:ln w="254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51300024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wo content 1">
  <p:cSld name="4_Two content 1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5"/>
          <p:cNvSpPr txBox="1">
            <a:spLocks noGrp="1"/>
          </p:cNvSpPr>
          <p:nvPr>
            <p:ph type="title"/>
          </p:nvPr>
        </p:nvSpPr>
        <p:spPr>
          <a:xfrm>
            <a:off x="778855" y="436628"/>
            <a:ext cx="12937146" cy="1099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Inter"/>
              <a:buNone/>
              <a:defRPr sz="4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7" name="Google Shape;97;p35"/>
          <p:cNvSpPr txBox="1">
            <a:spLocks noGrp="1"/>
          </p:cNvSpPr>
          <p:nvPr>
            <p:ph type="body" idx="1"/>
          </p:nvPr>
        </p:nvSpPr>
        <p:spPr>
          <a:xfrm>
            <a:off x="779146" y="2633472"/>
            <a:ext cx="6188659" cy="460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/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Google Shape;98;p35"/>
          <p:cNvSpPr txBox="1">
            <a:spLocks noGrp="1"/>
          </p:cNvSpPr>
          <p:nvPr>
            <p:ph type="body" idx="2"/>
          </p:nvPr>
        </p:nvSpPr>
        <p:spPr>
          <a:xfrm>
            <a:off x="7505395" y="2633472"/>
            <a:ext cx="6188659" cy="460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/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9" name="Google Shape;99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432087" y="6637648"/>
            <a:ext cx="665915" cy="88788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p35"/>
          <p:cNvCxnSpPr/>
          <p:nvPr/>
        </p:nvCxnSpPr>
        <p:spPr>
          <a:xfrm>
            <a:off x="0" y="1536192"/>
            <a:ext cx="14630400" cy="0"/>
          </a:xfrm>
          <a:prstGeom prst="straightConnector1">
            <a:avLst/>
          </a:prstGeom>
          <a:noFill/>
          <a:ln w="254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15111806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wo content 1">
  <p:cSld name="5_Two content 1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6"/>
          <p:cNvSpPr txBox="1">
            <a:spLocks noGrp="1"/>
          </p:cNvSpPr>
          <p:nvPr>
            <p:ph type="title"/>
          </p:nvPr>
        </p:nvSpPr>
        <p:spPr>
          <a:xfrm>
            <a:off x="778855" y="436629"/>
            <a:ext cx="12937146" cy="9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Inter"/>
              <a:buNone/>
              <a:defRPr sz="4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3" name="Google Shape;103;p36"/>
          <p:cNvSpPr txBox="1">
            <a:spLocks noGrp="1"/>
          </p:cNvSpPr>
          <p:nvPr>
            <p:ph type="body" idx="1"/>
          </p:nvPr>
        </p:nvSpPr>
        <p:spPr>
          <a:xfrm>
            <a:off x="779146" y="2633472"/>
            <a:ext cx="6188659" cy="460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/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" name="Google Shape;104;p36"/>
          <p:cNvSpPr txBox="1">
            <a:spLocks noGrp="1"/>
          </p:cNvSpPr>
          <p:nvPr>
            <p:ph type="body" idx="2"/>
          </p:nvPr>
        </p:nvSpPr>
        <p:spPr>
          <a:xfrm>
            <a:off x="7505395" y="2633472"/>
            <a:ext cx="6188659" cy="460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/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5" name="Google Shape;105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432087" y="6637648"/>
            <a:ext cx="665915" cy="88788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6" name="Google Shape;106;p36"/>
          <p:cNvCxnSpPr/>
          <p:nvPr/>
        </p:nvCxnSpPr>
        <p:spPr>
          <a:xfrm>
            <a:off x="0" y="1536192"/>
            <a:ext cx="146304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55728089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wo content 1">
  <p:cSld name="7_Two content 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7"/>
          <p:cNvSpPr txBox="1">
            <a:spLocks noGrp="1"/>
          </p:cNvSpPr>
          <p:nvPr>
            <p:ph type="title"/>
          </p:nvPr>
        </p:nvSpPr>
        <p:spPr>
          <a:xfrm>
            <a:off x="778855" y="436629"/>
            <a:ext cx="12937146" cy="963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Inter"/>
              <a:buNone/>
              <a:defRPr sz="4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9" name="Google Shape;109;p37"/>
          <p:cNvSpPr txBox="1">
            <a:spLocks noGrp="1"/>
          </p:cNvSpPr>
          <p:nvPr>
            <p:ph type="body" idx="1"/>
          </p:nvPr>
        </p:nvSpPr>
        <p:spPr>
          <a:xfrm>
            <a:off x="779146" y="2633472"/>
            <a:ext cx="6188659" cy="460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/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Google Shape;110;p37"/>
          <p:cNvSpPr txBox="1">
            <a:spLocks noGrp="1"/>
          </p:cNvSpPr>
          <p:nvPr>
            <p:ph type="body" idx="2"/>
          </p:nvPr>
        </p:nvSpPr>
        <p:spPr>
          <a:xfrm>
            <a:off x="7505395" y="2633472"/>
            <a:ext cx="6188659" cy="460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/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11" name="Google Shape;111;p37"/>
          <p:cNvCxnSpPr/>
          <p:nvPr/>
        </p:nvCxnSpPr>
        <p:spPr>
          <a:xfrm>
            <a:off x="0" y="1536192"/>
            <a:ext cx="14630400" cy="0"/>
          </a:xfrm>
          <a:prstGeom prst="straightConnector1">
            <a:avLst/>
          </a:prstGeom>
          <a:noFill/>
          <a:ln w="254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2" name="Google Shape;112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432084" y="296040"/>
            <a:ext cx="658368" cy="9631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43436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wo content 1">
  <p:cSld name="8_Two content 1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8"/>
          <p:cNvSpPr txBox="1">
            <a:spLocks noGrp="1"/>
          </p:cNvSpPr>
          <p:nvPr>
            <p:ph type="title"/>
          </p:nvPr>
        </p:nvSpPr>
        <p:spPr>
          <a:xfrm>
            <a:off x="778857" y="436626"/>
            <a:ext cx="7675598" cy="822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Inter"/>
              <a:buNone/>
              <a:defRPr sz="4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15" name="Google Shape;115;p38"/>
          <p:cNvSpPr txBox="1">
            <a:spLocks noGrp="1"/>
          </p:cNvSpPr>
          <p:nvPr>
            <p:ph type="body" idx="1"/>
          </p:nvPr>
        </p:nvSpPr>
        <p:spPr>
          <a:xfrm>
            <a:off x="779146" y="2633472"/>
            <a:ext cx="6188659" cy="460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/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6" name="Google Shape;116;p38"/>
          <p:cNvSpPr txBox="1">
            <a:spLocks noGrp="1"/>
          </p:cNvSpPr>
          <p:nvPr>
            <p:ph type="body" idx="2"/>
          </p:nvPr>
        </p:nvSpPr>
        <p:spPr>
          <a:xfrm>
            <a:off x="7505395" y="2633472"/>
            <a:ext cx="6188659" cy="460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/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17" name="Google Shape;117;p38"/>
          <p:cNvCxnSpPr/>
          <p:nvPr/>
        </p:nvCxnSpPr>
        <p:spPr>
          <a:xfrm>
            <a:off x="0" y="1536192"/>
            <a:ext cx="146304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8" name="Google Shape;118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432084" y="296040"/>
            <a:ext cx="658368" cy="9631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3812321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4">
  <p:cSld name="Two content 4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9"/>
          <p:cNvSpPr txBox="1">
            <a:spLocks noGrp="1"/>
          </p:cNvSpPr>
          <p:nvPr>
            <p:ph type="title"/>
          </p:nvPr>
        </p:nvSpPr>
        <p:spPr>
          <a:xfrm>
            <a:off x="778855" y="436628"/>
            <a:ext cx="12937146" cy="1492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Inter"/>
              <a:buNone/>
              <a:defRPr sz="4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21" name="Google Shape;121;p39"/>
          <p:cNvSpPr txBox="1">
            <a:spLocks noGrp="1"/>
          </p:cNvSpPr>
          <p:nvPr>
            <p:ph type="body" idx="1"/>
          </p:nvPr>
        </p:nvSpPr>
        <p:spPr>
          <a:xfrm>
            <a:off x="779146" y="2633472"/>
            <a:ext cx="3434486" cy="4279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/>
            </a:lvl1pPr>
            <a:lvl2pPr marL="1097280" lvl="1" indent="-274320" algn="l">
              <a:lnSpc>
                <a:spcPct val="110000"/>
              </a:lnSpc>
              <a:spcBef>
                <a:spcPts val="144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2" name="Google Shape;122;p39"/>
          <p:cNvSpPr txBox="1">
            <a:spLocks noGrp="1"/>
          </p:cNvSpPr>
          <p:nvPr>
            <p:ph type="body" idx="2"/>
          </p:nvPr>
        </p:nvSpPr>
        <p:spPr>
          <a:xfrm>
            <a:off x="4641494" y="2633472"/>
            <a:ext cx="9370771" cy="4433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/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3" name="Google Shape;123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432087" y="6637648"/>
            <a:ext cx="665915" cy="8878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157926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5">
  <p:cSld name="Two content 5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0"/>
          <p:cNvSpPr txBox="1">
            <a:spLocks noGrp="1"/>
          </p:cNvSpPr>
          <p:nvPr>
            <p:ph type="title"/>
          </p:nvPr>
        </p:nvSpPr>
        <p:spPr>
          <a:xfrm>
            <a:off x="778855" y="436628"/>
            <a:ext cx="12937146" cy="1492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Inter"/>
              <a:buNone/>
              <a:defRPr sz="4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26" name="Google Shape;126;p40"/>
          <p:cNvSpPr txBox="1">
            <a:spLocks noGrp="1"/>
          </p:cNvSpPr>
          <p:nvPr>
            <p:ph type="body" idx="1"/>
          </p:nvPr>
        </p:nvSpPr>
        <p:spPr>
          <a:xfrm>
            <a:off x="779145" y="2633472"/>
            <a:ext cx="7757770" cy="5255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4267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400"/>
            </a:lvl1pPr>
            <a:lvl2pPr marL="1097280" lvl="1" indent="-2743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7" name="Google Shape;127;p40"/>
          <p:cNvSpPr txBox="1">
            <a:spLocks noGrp="1"/>
          </p:cNvSpPr>
          <p:nvPr>
            <p:ph type="body" idx="2"/>
          </p:nvPr>
        </p:nvSpPr>
        <p:spPr>
          <a:xfrm>
            <a:off x="9206179" y="2633472"/>
            <a:ext cx="4498848" cy="460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/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8" name="Google Shape;128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432087" y="6637648"/>
            <a:ext cx="665915" cy="8878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784517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1"/>
          <p:cNvSpPr txBox="1">
            <a:spLocks noGrp="1"/>
          </p:cNvSpPr>
          <p:nvPr>
            <p:ph type="title"/>
          </p:nvPr>
        </p:nvSpPr>
        <p:spPr>
          <a:xfrm>
            <a:off x="778855" y="436628"/>
            <a:ext cx="12937146" cy="1492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Inter"/>
              <a:buNone/>
              <a:defRPr sz="4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31" name="Google Shape;131;p41"/>
          <p:cNvSpPr txBox="1">
            <a:spLocks noGrp="1"/>
          </p:cNvSpPr>
          <p:nvPr>
            <p:ph type="body" idx="1"/>
          </p:nvPr>
        </p:nvSpPr>
        <p:spPr>
          <a:xfrm>
            <a:off x="779145" y="2633472"/>
            <a:ext cx="12849149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4267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400"/>
            </a:lvl1pPr>
            <a:lvl2pPr marL="1097280" lvl="1" indent="-2743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2" name="Google Shape;132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432087" y="6637648"/>
            <a:ext cx="665915" cy="8878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37787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1" preserve="1">
  <p:cSld name="6_Two content 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71;p30">
            <a:extLst>
              <a:ext uri="{FF2B5EF4-FFF2-40B4-BE49-F238E27FC236}">
                <a16:creationId xmlns:a16="http://schemas.microsoft.com/office/drawing/2014/main" id="{45FE2C65-AC10-CAC7-8BDB-E8B0CE8F2D7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56845" b="24983"/>
          <a:stretch/>
        </p:blipFill>
        <p:spPr>
          <a:xfrm>
            <a:off x="0" y="0"/>
            <a:ext cx="14630400" cy="1763486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21"/>
          <p:cNvSpPr txBox="1">
            <a:spLocks noGrp="1"/>
          </p:cNvSpPr>
          <p:nvPr>
            <p:ph type="title"/>
          </p:nvPr>
        </p:nvSpPr>
        <p:spPr>
          <a:xfrm>
            <a:off x="778855" y="436628"/>
            <a:ext cx="12937146" cy="966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Inter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body" idx="1"/>
          </p:nvPr>
        </p:nvSpPr>
        <p:spPr>
          <a:xfrm>
            <a:off x="658445" y="2732227"/>
            <a:ext cx="11696928" cy="460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4267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400">
                <a:solidFill>
                  <a:schemeClr val="dk1"/>
                </a:solidFill>
              </a:defRPr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" name="Google Shape;2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32087" y="6637648"/>
            <a:ext cx="665915" cy="887886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1"/>
          <p:cNvSpPr txBox="1">
            <a:spLocks noGrp="1"/>
          </p:cNvSpPr>
          <p:nvPr>
            <p:ph type="body" idx="2"/>
          </p:nvPr>
        </p:nvSpPr>
        <p:spPr>
          <a:xfrm>
            <a:off x="588950" y="1733702"/>
            <a:ext cx="11696928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48640" lvl="0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880">
                <a:solidFill>
                  <a:srgbClr val="003370"/>
                </a:solidFill>
              </a:defRPr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3689504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obj">
  <p:cSld name="Blank">
    <p:bg>
      <p:bgPr>
        <a:solidFill>
          <a:schemeClr val="lt1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60000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60" b="0" i="0" u="none" strike="noStrike" cap="none">
                <a:solidFill>
                  <a:srgbClr val="8C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136" name="Google Shape;136;p4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60000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60" b="0" i="0" u="none" strike="noStrike" cap="none">
                <a:solidFill>
                  <a:srgbClr val="8C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137" name="Google Shape;137;p43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60000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160" b="0" i="0" u="none" strike="noStrike" cap="none">
                <a:solidFill>
                  <a:srgbClr val="8C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160" b="0" i="0" u="none" strike="noStrike" cap="none">
                <a:solidFill>
                  <a:srgbClr val="8C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160" b="0" i="0" u="none" strike="noStrike" cap="none">
                <a:solidFill>
                  <a:srgbClr val="8C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160" b="0" i="0" u="none" strike="noStrike" cap="none">
                <a:solidFill>
                  <a:srgbClr val="8C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160" b="0" i="0" u="none" strike="noStrike" cap="none">
                <a:solidFill>
                  <a:srgbClr val="8C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160" b="0" i="0" u="none" strike="noStrike" cap="none">
                <a:solidFill>
                  <a:srgbClr val="8C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160" b="0" i="0" u="none" strike="noStrike" cap="none">
                <a:solidFill>
                  <a:srgbClr val="8C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160" b="0" i="0" u="none" strike="noStrike" cap="none">
                <a:solidFill>
                  <a:srgbClr val="8C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160" b="0" i="0" u="none" strike="noStrike" cap="none">
                <a:solidFill>
                  <a:srgbClr val="8C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295047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type="blank">
  <p:cSld name="1_Blank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60000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0" name="Google Shape;140;p4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60000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Google Shape;141;p44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60000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13218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08460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23885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02411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7685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19008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51618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34230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3966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1" preserve="1">
  <p:cSld name="6_Two content 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7;p29">
            <a:extLst>
              <a:ext uri="{FF2B5EF4-FFF2-40B4-BE49-F238E27FC236}">
                <a16:creationId xmlns:a16="http://schemas.microsoft.com/office/drawing/2014/main" id="{4428BD0B-D57C-3BBE-8E70-24C8F4412A3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2866" t="13130" r="-1" b="69219"/>
          <a:stretch/>
        </p:blipFill>
        <p:spPr>
          <a:xfrm>
            <a:off x="0" y="0"/>
            <a:ext cx="14630400" cy="1763486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21"/>
          <p:cNvSpPr txBox="1">
            <a:spLocks noGrp="1"/>
          </p:cNvSpPr>
          <p:nvPr>
            <p:ph type="title"/>
          </p:nvPr>
        </p:nvSpPr>
        <p:spPr>
          <a:xfrm>
            <a:off x="778855" y="436628"/>
            <a:ext cx="12937146" cy="966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Inter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body" idx="1"/>
          </p:nvPr>
        </p:nvSpPr>
        <p:spPr>
          <a:xfrm>
            <a:off x="658445" y="2732227"/>
            <a:ext cx="11696928" cy="460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4267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400">
                <a:solidFill>
                  <a:schemeClr val="dk1"/>
                </a:solidFill>
              </a:defRPr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" name="Google Shape;2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32087" y="6637648"/>
            <a:ext cx="665915" cy="887886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1"/>
          <p:cNvSpPr txBox="1">
            <a:spLocks noGrp="1"/>
          </p:cNvSpPr>
          <p:nvPr>
            <p:ph type="body" idx="2"/>
          </p:nvPr>
        </p:nvSpPr>
        <p:spPr>
          <a:xfrm>
            <a:off x="588950" y="1733702"/>
            <a:ext cx="11696928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48640" lvl="0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880">
                <a:solidFill>
                  <a:srgbClr val="003370"/>
                </a:solidFill>
              </a:defRPr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023366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90375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23909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18675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47288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61403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04569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8"/>
          <p:cNvSpPr/>
          <p:nvPr/>
        </p:nvSpPr>
        <p:spPr>
          <a:xfrm>
            <a:off x="0" y="0"/>
            <a:ext cx="7315200" cy="8229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216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5" name="Google Shape;25;p28"/>
          <p:cNvSpPr txBox="1">
            <a:spLocks noGrp="1"/>
          </p:cNvSpPr>
          <p:nvPr>
            <p:ph type="title"/>
          </p:nvPr>
        </p:nvSpPr>
        <p:spPr>
          <a:xfrm>
            <a:off x="7627171" y="1975104"/>
            <a:ext cx="6396066" cy="110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Inter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8"/>
          <p:cNvSpPr txBox="1">
            <a:spLocks noGrp="1"/>
          </p:cNvSpPr>
          <p:nvPr>
            <p:ph type="body" idx="1"/>
          </p:nvPr>
        </p:nvSpPr>
        <p:spPr>
          <a:xfrm>
            <a:off x="7627171" y="3331808"/>
            <a:ext cx="6396067" cy="27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4267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400"/>
            </a:lvl1pPr>
            <a:lvl2pPr marL="1097280" lvl="1" indent="-2743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8"/>
          <p:cNvSpPr txBox="1">
            <a:spLocks noGrp="1"/>
          </p:cNvSpPr>
          <p:nvPr>
            <p:ph type="ftr" idx="11"/>
          </p:nvPr>
        </p:nvSpPr>
        <p:spPr>
          <a:xfrm>
            <a:off x="239132" y="7627621"/>
            <a:ext cx="4498848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6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pic>
        <p:nvPicPr>
          <p:cNvPr id="28" name="Google Shape;28;p28"/>
          <p:cNvPicPr preferRelativeResize="0"/>
          <p:nvPr/>
        </p:nvPicPr>
        <p:blipFill rotWithShape="1">
          <a:blip r:embed="rId2">
            <a:alphaModFix/>
          </a:blip>
          <a:srcRect l="35527" t="12490" r="12874"/>
          <a:stretch/>
        </p:blipFill>
        <p:spPr>
          <a:xfrm>
            <a:off x="0" y="0"/>
            <a:ext cx="7315200" cy="822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32083" y="6637645"/>
            <a:ext cx="665915" cy="8878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5436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ection break">
  <p:cSld name="3_Section brea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31"/>
          <p:cNvPicPr preferRelativeResize="0"/>
          <p:nvPr/>
        </p:nvPicPr>
        <p:blipFill rotWithShape="1">
          <a:blip r:embed="rId2">
            <a:alphaModFix/>
          </a:blip>
          <a:srcRect t="7601" b="760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31"/>
          <p:cNvSpPr/>
          <p:nvPr/>
        </p:nvSpPr>
        <p:spPr>
          <a:xfrm>
            <a:off x="10030997" y="0"/>
            <a:ext cx="4599402" cy="8229600"/>
          </a:xfrm>
          <a:prstGeom prst="rect">
            <a:avLst/>
          </a:prstGeom>
          <a:gradFill>
            <a:gsLst>
              <a:gs pos="0">
                <a:srgbClr val="2F2F2F">
                  <a:alpha val="0"/>
                </a:srgbClr>
              </a:gs>
              <a:gs pos="100000">
                <a:srgbClr val="2F2F2F">
                  <a:alpha val="39607"/>
                </a:srgbClr>
              </a:gs>
            </a:gsLst>
            <a:lin ang="21593999" scaled="0"/>
          </a:gradFill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6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2" name="Google Shape;42;p31"/>
          <p:cNvSpPr txBox="1">
            <a:spLocks noGrp="1"/>
          </p:cNvSpPr>
          <p:nvPr>
            <p:ph type="ctrTitle"/>
          </p:nvPr>
        </p:nvSpPr>
        <p:spPr>
          <a:xfrm>
            <a:off x="779069" y="1975104"/>
            <a:ext cx="4599402" cy="236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Inter"/>
              <a:buNone/>
              <a:defRPr sz="576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3" name="Google Shape;43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32082" y="6637645"/>
            <a:ext cx="665914" cy="8878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95595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break">
  <p:cSld name="1_Section brea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29"/>
          <p:cNvPicPr preferRelativeResize="0"/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/>
                    </a14:imgEffect>
                  </a14:imgLayer>
                </a14:imgProps>
              </a:ext>
            </a:extLst>
          </a:blip>
          <a:srcRect t="7601" b="760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29"/>
          <p:cNvSpPr/>
          <p:nvPr/>
        </p:nvSpPr>
        <p:spPr>
          <a:xfrm>
            <a:off x="10030997" y="0"/>
            <a:ext cx="4599402" cy="8229600"/>
          </a:xfrm>
          <a:prstGeom prst="rect">
            <a:avLst/>
          </a:prstGeom>
          <a:gradFill>
            <a:gsLst>
              <a:gs pos="0">
                <a:srgbClr val="2F2F2F">
                  <a:alpha val="0"/>
                </a:srgbClr>
              </a:gs>
              <a:gs pos="100000">
                <a:srgbClr val="2F2F2F">
                  <a:alpha val="39607"/>
                </a:srgbClr>
              </a:gs>
            </a:gsLst>
            <a:lin ang="21593999" scaled="0"/>
          </a:gradFill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6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3" name="Google Shape;33;p29"/>
          <p:cNvSpPr txBox="1">
            <a:spLocks noGrp="1"/>
          </p:cNvSpPr>
          <p:nvPr>
            <p:ph type="ctrTitle"/>
          </p:nvPr>
        </p:nvSpPr>
        <p:spPr>
          <a:xfrm>
            <a:off x="779069" y="1975104"/>
            <a:ext cx="4599402" cy="236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Inter"/>
              <a:buNone/>
              <a:defRPr sz="576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4" name="Google Shape;34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432082" y="6637645"/>
            <a:ext cx="665914" cy="8878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02483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 userDrawn="1">
          <p15:clr>
            <a:srgbClr val="FBAE40"/>
          </p15:clr>
        </p15:guide>
        <p15:guide id="2" pos="460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1" preserve="1">
  <p:cSld name="6_Two content 1">
    <p:bg>
      <p:bgPr>
        <a:solidFill>
          <a:schemeClr val="l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30;p22">
            <a:extLst>
              <a:ext uri="{FF2B5EF4-FFF2-40B4-BE49-F238E27FC236}">
                <a16:creationId xmlns:a16="http://schemas.microsoft.com/office/drawing/2014/main" id="{2D87C2A9-0441-0EA4-CAEB-C03B8A4AD57F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-2637" t="31356" r="-1856" b="50390"/>
          <a:stretch/>
        </p:blipFill>
        <p:spPr>
          <a:xfrm>
            <a:off x="-385764" y="0"/>
            <a:ext cx="15301914" cy="177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21"/>
          <p:cNvSpPr txBox="1">
            <a:spLocks noGrp="1"/>
          </p:cNvSpPr>
          <p:nvPr>
            <p:ph type="title"/>
          </p:nvPr>
        </p:nvSpPr>
        <p:spPr>
          <a:xfrm>
            <a:off x="778855" y="436628"/>
            <a:ext cx="12937146" cy="96645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Inter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body" idx="1"/>
          </p:nvPr>
        </p:nvSpPr>
        <p:spPr>
          <a:xfrm>
            <a:off x="658445" y="2732227"/>
            <a:ext cx="11696928" cy="460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4267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400">
                <a:solidFill>
                  <a:schemeClr val="dk1"/>
                </a:solidFill>
              </a:defRPr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" name="Google Shape;2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32087" y="6637648"/>
            <a:ext cx="665915" cy="887886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1"/>
          <p:cNvSpPr txBox="1">
            <a:spLocks noGrp="1"/>
          </p:cNvSpPr>
          <p:nvPr>
            <p:ph type="body" idx="2"/>
          </p:nvPr>
        </p:nvSpPr>
        <p:spPr>
          <a:xfrm>
            <a:off x="588950" y="1733702"/>
            <a:ext cx="11696928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48640" lvl="0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880">
                <a:solidFill>
                  <a:srgbClr val="003370"/>
                </a:solidFill>
              </a:defRPr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7573569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1" preserve="1">
  <p:cSld name="6_Two content 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41;p24">
            <a:extLst>
              <a:ext uri="{FF2B5EF4-FFF2-40B4-BE49-F238E27FC236}">
                <a16:creationId xmlns:a16="http://schemas.microsoft.com/office/drawing/2014/main" id="{E59C66F0-0914-82CF-536D-486C6A60A27C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76502" b="5684"/>
          <a:stretch/>
        </p:blipFill>
        <p:spPr>
          <a:xfrm>
            <a:off x="0" y="-1"/>
            <a:ext cx="14630400" cy="180022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21"/>
          <p:cNvSpPr txBox="1">
            <a:spLocks noGrp="1"/>
          </p:cNvSpPr>
          <p:nvPr>
            <p:ph type="title"/>
          </p:nvPr>
        </p:nvSpPr>
        <p:spPr>
          <a:xfrm>
            <a:off x="778855" y="436628"/>
            <a:ext cx="12937146" cy="966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Inter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body" idx="1"/>
          </p:nvPr>
        </p:nvSpPr>
        <p:spPr>
          <a:xfrm>
            <a:off x="658445" y="2732227"/>
            <a:ext cx="11696928" cy="460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4267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400">
                <a:solidFill>
                  <a:schemeClr val="dk1"/>
                </a:solidFill>
              </a:defRPr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" name="Google Shape;2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32087" y="6637648"/>
            <a:ext cx="665915" cy="887886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1"/>
          <p:cNvSpPr txBox="1">
            <a:spLocks noGrp="1"/>
          </p:cNvSpPr>
          <p:nvPr>
            <p:ph type="body" idx="2"/>
          </p:nvPr>
        </p:nvSpPr>
        <p:spPr>
          <a:xfrm>
            <a:off x="588950" y="1733702"/>
            <a:ext cx="11696928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48640" lvl="0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880">
                <a:solidFill>
                  <a:srgbClr val="003370"/>
                </a:solidFill>
              </a:defRPr>
            </a:lvl1pPr>
            <a:lvl2pPr marL="1097280" lvl="1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434871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7"/>
          <p:cNvSpPr txBox="1">
            <a:spLocks noGrp="1"/>
          </p:cNvSpPr>
          <p:nvPr>
            <p:ph type="ctrTitle"/>
          </p:nvPr>
        </p:nvSpPr>
        <p:spPr>
          <a:xfrm>
            <a:off x="779069" y="1975105"/>
            <a:ext cx="5880287" cy="2656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Inter"/>
              <a:buNone/>
              <a:defRPr sz="576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8" name="Google Shape;58;p27"/>
          <p:cNvSpPr txBox="1">
            <a:spLocks noGrp="1"/>
          </p:cNvSpPr>
          <p:nvPr>
            <p:ph type="subTitle" idx="1"/>
          </p:nvPr>
        </p:nvSpPr>
        <p:spPr>
          <a:xfrm>
            <a:off x="779069" y="7022595"/>
            <a:ext cx="4899581" cy="481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320" b="0" i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/>
            </a:lvl2pPr>
            <a:lvl3pPr lvl="2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160"/>
            </a:lvl3pPr>
            <a:lvl4pPr lvl="3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20"/>
            </a:lvl4pPr>
            <a:lvl5pPr lvl="4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20"/>
            </a:lvl5pPr>
            <a:lvl6pPr lvl="5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20"/>
            </a:lvl6pPr>
            <a:lvl7pPr lvl="6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20"/>
            </a:lvl7pPr>
            <a:lvl8pPr lvl="7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20"/>
            </a:lvl8pPr>
            <a:lvl9pPr lvl="8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2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9" name="Google Shape;59;p27"/>
          <p:cNvSpPr>
            <a:spLocks noGrp="1"/>
          </p:cNvSpPr>
          <p:nvPr>
            <p:ph type="pic" idx="2"/>
          </p:nvPr>
        </p:nvSpPr>
        <p:spPr>
          <a:xfrm>
            <a:off x="7315204" y="0"/>
            <a:ext cx="7320619" cy="82296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0" name="Google Shape;60;p27"/>
          <p:cNvSpPr txBox="1">
            <a:spLocks noGrp="1"/>
          </p:cNvSpPr>
          <p:nvPr>
            <p:ph type="body" idx="3"/>
          </p:nvPr>
        </p:nvSpPr>
        <p:spPr>
          <a:xfrm>
            <a:off x="779069" y="4718304"/>
            <a:ext cx="5880287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2743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400" b="1" i="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1097280" lvl="1" indent="-2743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609504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Agenda">
  <p:cSld name="1_Agenda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8"/>
          <p:cNvSpPr/>
          <p:nvPr/>
        </p:nvSpPr>
        <p:spPr>
          <a:xfrm>
            <a:off x="0" y="0"/>
            <a:ext cx="7315200" cy="8229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216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3" name="Google Shape;63;p28"/>
          <p:cNvSpPr txBox="1">
            <a:spLocks noGrp="1"/>
          </p:cNvSpPr>
          <p:nvPr>
            <p:ph type="title"/>
          </p:nvPr>
        </p:nvSpPr>
        <p:spPr>
          <a:xfrm>
            <a:off x="638717" y="1975104"/>
            <a:ext cx="4378147" cy="2399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Inter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4" name="Google Shape;64;p28"/>
          <p:cNvSpPr>
            <a:spLocks noGrp="1"/>
          </p:cNvSpPr>
          <p:nvPr>
            <p:ph type="pic" idx="2"/>
          </p:nvPr>
        </p:nvSpPr>
        <p:spPr>
          <a:xfrm>
            <a:off x="7315201" y="0"/>
            <a:ext cx="7315200" cy="410382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5" name="Google Shape;65;p28"/>
          <p:cNvSpPr txBox="1">
            <a:spLocks noGrp="1"/>
          </p:cNvSpPr>
          <p:nvPr>
            <p:ph type="body" idx="1"/>
          </p:nvPr>
        </p:nvSpPr>
        <p:spPr>
          <a:xfrm>
            <a:off x="7627171" y="4610100"/>
            <a:ext cx="6396067" cy="27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48640" lvl="0" indent="-42672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400"/>
            </a:lvl1pPr>
            <a:lvl2pPr marL="1097280" lvl="1" indent="-2743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645920" lvl="2" indent="-2743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2194560" lvl="3" indent="-2743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743200" lvl="4" indent="-2743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671578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break">
  <p:cSld name="2_Section break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30"/>
          <p:cNvPicPr preferRelativeResize="0"/>
          <p:nvPr/>
        </p:nvPicPr>
        <p:blipFill rotWithShape="1">
          <a:blip r:embed="rId2">
            <a:alphaModFix/>
          </a:blip>
          <a:srcRect t="7601" b="7599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30"/>
          <p:cNvSpPr txBox="1">
            <a:spLocks noGrp="1"/>
          </p:cNvSpPr>
          <p:nvPr>
            <p:ph type="ctrTitle"/>
          </p:nvPr>
        </p:nvSpPr>
        <p:spPr>
          <a:xfrm>
            <a:off x="779069" y="1975107"/>
            <a:ext cx="4599402" cy="2360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Inter"/>
              <a:buNone/>
              <a:defRPr sz="576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pic>
        <p:nvPicPr>
          <p:cNvPr id="73" name="Google Shape;73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32083" y="6637648"/>
            <a:ext cx="665914" cy="8878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317927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with image left">
  <p:cSld name="Title with image left">
    <p:bg>
      <p:bgPr>
        <a:solidFill>
          <a:schemeClr val="dk2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1"/>
          <p:cNvSpPr txBox="1">
            <a:spLocks noGrp="1"/>
          </p:cNvSpPr>
          <p:nvPr>
            <p:ph type="ctrTitle"/>
          </p:nvPr>
        </p:nvSpPr>
        <p:spPr>
          <a:xfrm>
            <a:off x="7790690" y="877827"/>
            <a:ext cx="6307309" cy="2378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ter"/>
              <a:buNone/>
              <a:defRPr sz="7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subTitle" idx="1"/>
          </p:nvPr>
        </p:nvSpPr>
        <p:spPr>
          <a:xfrm>
            <a:off x="7790690" y="3697703"/>
            <a:ext cx="6307309" cy="133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880">
                <a:solidFill>
                  <a:schemeClr val="lt1"/>
                </a:solidFill>
              </a:defRPr>
            </a:lvl1pPr>
            <a:lvl2pPr lvl="1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lvl="3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lvl="4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7" name="Google Shape;77;p31"/>
          <p:cNvSpPr>
            <a:spLocks noGrp="1"/>
          </p:cNvSpPr>
          <p:nvPr>
            <p:ph type="pic" idx="2"/>
          </p:nvPr>
        </p:nvSpPr>
        <p:spPr>
          <a:xfrm>
            <a:off x="0" y="0"/>
            <a:ext cx="7315200" cy="82296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78" name="Google Shape;78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432083" y="6637648"/>
            <a:ext cx="665914" cy="8878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313448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779069" y="438149"/>
            <a:ext cx="12662611" cy="1799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Inter"/>
              <a:buNone/>
              <a:defRPr sz="4800" b="1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779069" y="2381098"/>
            <a:ext cx="12662611" cy="5036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315752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721" r:id="rId2"/>
    <p:sldLayoutId id="2147483722" r:id="rId3"/>
    <p:sldLayoutId id="2147483719" r:id="rId4"/>
    <p:sldLayoutId id="2147483720" r:id="rId5"/>
    <p:sldLayoutId id="2147483679" r:id="rId6"/>
    <p:sldLayoutId id="2147483680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5" r:id="rId20"/>
    <p:sldLayoutId id="2147483696" r:id="rId21"/>
    <p:sldLayoutId id="2147483699" r:id="rId22"/>
    <p:sldLayoutId id="2147483700" r:id="rId23"/>
    <p:sldLayoutId id="2147483705" r:id="rId24"/>
    <p:sldLayoutId id="2147483706" r:id="rId25"/>
    <p:sldLayoutId id="2147483707" r:id="rId26"/>
    <p:sldLayoutId id="2147483708" r:id="rId27"/>
    <p:sldLayoutId id="2147483710" r:id="rId28"/>
    <p:sldLayoutId id="2147483711" r:id="rId29"/>
    <p:sldLayoutId id="2147483712" r:id="rId30"/>
    <p:sldLayoutId id="2147483714" r:id="rId31"/>
    <p:sldLayoutId id="2147483715" r:id="rId32"/>
    <p:sldLayoutId id="2147483716" r:id="rId33"/>
    <p:sldLayoutId id="2147483717" r:id="rId34"/>
    <p:sldLayoutId id="2147483718" r:id="rId35"/>
    <p:sldLayoutId id="2147483723" r:id="rId36"/>
    <p:sldLayoutId id="2147483724" r:id="rId37"/>
    <p:sldLayoutId id="2147483725" r:id="rId3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"/>
          <p:cNvSpPr txBox="1">
            <a:spLocks noGrp="1"/>
          </p:cNvSpPr>
          <p:nvPr>
            <p:ph type="ctrTitle"/>
          </p:nvPr>
        </p:nvSpPr>
        <p:spPr>
          <a:xfrm>
            <a:off x="800457" y="2779766"/>
            <a:ext cx="14084586" cy="9144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09710" tIns="54840" rIns="109710" bIns="54840" anchor="ctr" anchorCtr="0">
            <a:noAutofit/>
          </a:bodyPr>
          <a:lstStyle/>
          <a:p>
            <a:pPr>
              <a:buSzPct val="100000"/>
            </a:pPr>
            <a:br>
              <a:rPr lang="en-US" sz="4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US" sz="4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Professional Development System </a:t>
            </a:r>
            <a:br>
              <a: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Asset Managers </a:t>
            </a:r>
            <a:endParaRPr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2743200">
              <a:buSzPct val="100000"/>
              <a:tabLst>
                <a:tab pos="2743200" algn="l"/>
              </a:tabLst>
            </a:pPr>
            <a:endParaRPr sz="4800"/>
          </a:p>
        </p:txBody>
      </p:sp>
      <p:pic>
        <p:nvPicPr>
          <p:cNvPr id="4" name="Picture 3" descr="A white letter with blue and yellow arrows&#10;&#10;Description automatically generated">
            <a:extLst>
              <a:ext uri="{FF2B5EF4-FFF2-40B4-BE49-F238E27FC236}">
                <a16:creationId xmlns:a16="http://schemas.microsoft.com/office/drawing/2014/main" id="{61ACD105-2AA6-9F46-34A2-60D3A58F8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640" y="1405698"/>
            <a:ext cx="4905532" cy="10301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9206d6c5c0_1_2"/>
          <p:cNvSpPr txBox="1">
            <a:spLocks noGrp="1"/>
          </p:cNvSpPr>
          <p:nvPr>
            <p:ph type="title"/>
          </p:nvPr>
        </p:nvSpPr>
        <p:spPr>
          <a:xfrm>
            <a:off x="789800" y="560183"/>
            <a:ext cx="12937320" cy="9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/>
          <a:p>
            <a:r>
              <a:rPr lang="en-US"/>
              <a:t>Differentiation</a:t>
            </a:r>
            <a:endParaRPr/>
          </a:p>
        </p:txBody>
      </p:sp>
      <p:sp>
        <p:nvSpPr>
          <p:cNvPr id="287" name="Google Shape;287;g39206d6c5c0_1_2"/>
          <p:cNvSpPr txBox="1">
            <a:spLocks noGrp="1"/>
          </p:cNvSpPr>
          <p:nvPr>
            <p:ph type="body" idx="1"/>
          </p:nvPr>
        </p:nvSpPr>
        <p:spPr>
          <a:xfrm>
            <a:off x="554035" y="2681282"/>
            <a:ext cx="11775240" cy="329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 fontScale="92500"/>
          </a:bodyPr>
          <a:lstStyle/>
          <a:p>
            <a:pPr indent="-289560">
              <a:lnSpc>
                <a:spcPct val="150000"/>
              </a:lnSpc>
              <a:buChar char="●"/>
            </a:pPr>
            <a:r>
              <a:rPr lang="en-US"/>
              <a:t>Designed specifically for asset managers</a:t>
            </a:r>
            <a:endParaRPr/>
          </a:p>
          <a:p>
            <a:pPr indent="-289560">
              <a:lnSpc>
                <a:spcPct val="150000"/>
              </a:lnSpc>
              <a:spcBef>
                <a:spcPts val="0"/>
              </a:spcBef>
              <a:buChar char="●"/>
            </a:pPr>
            <a:r>
              <a:rPr lang="en-US"/>
              <a:t>Ecosystem-aligned</a:t>
            </a:r>
            <a:endParaRPr/>
          </a:p>
          <a:p>
            <a:pPr indent="-289560">
              <a:lnSpc>
                <a:spcPct val="150000"/>
              </a:lnSpc>
              <a:spcBef>
                <a:spcPts val="0"/>
              </a:spcBef>
              <a:buChar char="●"/>
            </a:pPr>
            <a:r>
              <a:rPr lang="en-US"/>
              <a:t>Enterprise-ready</a:t>
            </a:r>
            <a:endParaRPr/>
          </a:p>
          <a:p>
            <a:pPr indent="-289560">
              <a:lnSpc>
                <a:spcPct val="150000"/>
              </a:lnSpc>
              <a:spcBef>
                <a:spcPts val="0"/>
              </a:spcBef>
              <a:buChar char="●"/>
            </a:pPr>
            <a:r>
              <a:rPr lang="en-US"/>
              <a:t>CRM-integrated</a:t>
            </a:r>
            <a:endParaRPr/>
          </a:p>
          <a:p>
            <a:pPr indent="-289560">
              <a:lnSpc>
                <a:spcPct val="150000"/>
              </a:lnSpc>
              <a:spcBef>
                <a:spcPts val="0"/>
              </a:spcBef>
              <a:buChar char="●"/>
            </a:pPr>
            <a:r>
              <a:rPr lang="en-US"/>
              <a:t>Fully measurable</a:t>
            </a:r>
            <a:endParaRPr/>
          </a:p>
          <a:p>
            <a:pPr indent="-289560">
              <a:lnSpc>
                <a:spcPct val="150000"/>
              </a:lnSpc>
              <a:spcBef>
                <a:spcPts val="0"/>
              </a:spcBef>
              <a:buChar char="●"/>
            </a:pPr>
            <a:r>
              <a:rPr lang="en-US"/>
              <a:t>Practitioner-led</a:t>
            </a:r>
            <a:endParaRPr/>
          </a:p>
        </p:txBody>
      </p:sp>
      <p:sp>
        <p:nvSpPr>
          <p:cNvPr id="288" name="Google Shape;288;g39206d6c5c0_1_2"/>
          <p:cNvSpPr txBox="1"/>
          <p:nvPr/>
        </p:nvSpPr>
        <p:spPr>
          <a:xfrm>
            <a:off x="836099" y="1752078"/>
            <a:ext cx="12326400" cy="68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>
              <a:lnSpc>
                <a:spcPct val="115000"/>
              </a:lnSpc>
              <a:spcBef>
                <a:spcPts val="1440"/>
              </a:spcBef>
              <a:spcAft>
                <a:spcPts val="1440"/>
              </a:spcAft>
            </a:pPr>
            <a:r>
              <a:rPr lang="en-US" sz="24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A growth system designed to align people and performance</a:t>
            </a:r>
            <a:endParaRPr sz="2400" b="1">
              <a:solidFill>
                <a:srgbClr val="0C4065"/>
              </a:solidFill>
              <a:latin typeface="Inter" panose="020B0604020202020204" charset="0"/>
              <a:ea typeface="Inter" panose="020B0604020202020204" charset="0"/>
              <a:cs typeface="Inter"/>
              <a:sym typeface="Inter"/>
            </a:endParaRPr>
          </a:p>
        </p:txBody>
      </p:sp>
      <p:sp>
        <p:nvSpPr>
          <p:cNvPr id="289" name="Google Shape;289;g39206d6c5c0_1_2"/>
          <p:cNvSpPr txBox="1"/>
          <p:nvPr/>
        </p:nvSpPr>
        <p:spPr>
          <a:xfrm>
            <a:off x="4638393" y="6590805"/>
            <a:ext cx="5353613" cy="83349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10" tIns="109710" rIns="109710" bIns="274320" anchor="ctr" anchorCtr="0">
            <a:noAutofit/>
          </a:bodyPr>
          <a:lstStyle/>
          <a:p>
            <a:pPr marL="57150" algn="ctr">
              <a:spcBef>
                <a:spcPts val="1200"/>
              </a:spcBef>
              <a:buClr>
                <a:schemeClr val="dk1"/>
              </a:buClr>
              <a:buSzPts val="2000"/>
            </a:pPr>
            <a:r>
              <a:rPr lang="en-US" sz="2000" b="1">
                <a:solidFill>
                  <a:srgbClr val="0C4065"/>
                </a:solidFill>
                <a:latin typeface="Inter"/>
                <a:ea typeface="Inter"/>
                <a:cs typeface="+mn-cs"/>
                <a:sym typeface="Inter"/>
              </a:rPr>
              <a:t>The result: consistent execution and measurable performance at scale</a:t>
            </a:r>
            <a:endParaRPr sz="2000" b="1">
              <a:solidFill>
                <a:srgbClr val="0C4065"/>
              </a:solidFill>
              <a:latin typeface="Inter"/>
              <a:ea typeface="Inter"/>
              <a:cs typeface="+mn-cs"/>
              <a:sym typeface="Inter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>
          <a:extLst>
            <a:ext uri="{FF2B5EF4-FFF2-40B4-BE49-F238E27FC236}">
              <a16:creationId xmlns:a16="http://schemas.microsoft.com/office/drawing/2014/main" id="{7AD8BF36-A72A-6042-4B2B-7170B3564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Bent-Up 6">
            <a:extLst>
              <a:ext uri="{FF2B5EF4-FFF2-40B4-BE49-F238E27FC236}">
                <a16:creationId xmlns:a16="http://schemas.microsoft.com/office/drawing/2014/main" id="{75E598BF-8B8F-3026-ADC1-33439956F7C3}"/>
              </a:ext>
            </a:extLst>
          </p:cNvPr>
          <p:cNvSpPr/>
          <p:nvPr/>
        </p:nvSpPr>
        <p:spPr>
          <a:xfrm rot="5400000">
            <a:off x="3045981" y="4903523"/>
            <a:ext cx="1871637" cy="1844577"/>
          </a:xfrm>
          <a:prstGeom prst="bentUpArrow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Google Shape;286;g39206d6c5c0_1_2">
            <a:extLst>
              <a:ext uri="{FF2B5EF4-FFF2-40B4-BE49-F238E27FC236}">
                <a16:creationId xmlns:a16="http://schemas.microsoft.com/office/drawing/2014/main" id="{D00B7C06-0F3E-533A-3EEE-1487C76A4C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2431" y="335168"/>
            <a:ext cx="12937320" cy="9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 fontScale="90000"/>
          </a:bodyPr>
          <a:lstStyle/>
          <a:p>
            <a:r>
              <a:rPr lang="en-US"/>
              <a:t>Sales + Product Intelligence</a:t>
            </a:r>
            <a:br>
              <a:rPr lang="en-US"/>
            </a:br>
            <a:r>
              <a:rPr lang="en-US"/>
              <a:t>Powered by the </a:t>
            </a:r>
            <a:r>
              <a:rPr lang="en-US" err="1"/>
              <a:t>GrowthStack</a:t>
            </a:r>
            <a:endParaRPr lang="en-US"/>
          </a:p>
        </p:txBody>
      </p:sp>
      <p:sp>
        <p:nvSpPr>
          <p:cNvPr id="287" name="Google Shape;287;g39206d6c5c0_1_2">
            <a:extLst>
              <a:ext uri="{FF2B5EF4-FFF2-40B4-BE49-F238E27FC236}">
                <a16:creationId xmlns:a16="http://schemas.microsoft.com/office/drawing/2014/main" id="{A02200FB-A5D4-BFEE-0FD3-A20986FBDA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7926" y="3229620"/>
            <a:ext cx="5416118" cy="1692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 fontScale="85000" lnSpcReduction="20000"/>
          </a:bodyPr>
          <a:lstStyle/>
          <a:p>
            <a:pPr indent="-289560">
              <a:lnSpc>
                <a:spcPct val="150000"/>
              </a:lnSpc>
              <a:buChar char="●"/>
            </a:pPr>
            <a:r>
              <a:rPr lang="en-US"/>
              <a:t>Evaluates </a:t>
            </a:r>
            <a:r>
              <a:rPr lang="en-US" b="1"/>
              <a:t>execution </a:t>
            </a:r>
            <a:r>
              <a:rPr lang="en-US"/>
              <a:t>quality</a:t>
            </a:r>
          </a:p>
          <a:p>
            <a:pPr indent="-289560">
              <a:lnSpc>
                <a:spcPct val="150000"/>
              </a:lnSpc>
              <a:buChar char="●"/>
            </a:pPr>
            <a:r>
              <a:rPr lang="en-US"/>
              <a:t>Surfaces positioning drift before outcomes move</a:t>
            </a:r>
            <a:endParaRPr/>
          </a:p>
        </p:txBody>
      </p:sp>
      <p:sp>
        <p:nvSpPr>
          <p:cNvPr id="288" name="Google Shape;288;g39206d6c5c0_1_2">
            <a:extLst>
              <a:ext uri="{FF2B5EF4-FFF2-40B4-BE49-F238E27FC236}">
                <a16:creationId xmlns:a16="http://schemas.microsoft.com/office/drawing/2014/main" id="{4B5E483D-013C-5A6C-4298-A7F23E9B0D55}"/>
              </a:ext>
            </a:extLst>
          </p:cNvPr>
          <p:cNvSpPr txBox="1"/>
          <p:nvPr/>
        </p:nvSpPr>
        <p:spPr>
          <a:xfrm>
            <a:off x="836098" y="1752078"/>
            <a:ext cx="13460669" cy="68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1440"/>
              </a:spcBef>
              <a:spcAft>
                <a:spcPts val="1440"/>
              </a:spcAft>
            </a:pPr>
            <a:r>
              <a:rPr lang="en-US" sz="3200" b="1">
                <a:solidFill>
                  <a:srgbClr val="0C4065"/>
                </a:solidFill>
                <a:latin typeface="Inter"/>
                <a:ea typeface="Inter"/>
              </a:rPr>
              <a:t>One system that shows how reps sell — and whether they should</a:t>
            </a:r>
            <a:endParaRPr sz="3200" b="1">
              <a:solidFill>
                <a:srgbClr val="0C4065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" name="Google Shape;287;g39206d6c5c0_1_2">
            <a:extLst>
              <a:ext uri="{FF2B5EF4-FFF2-40B4-BE49-F238E27FC236}">
                <a16:creationId xmlns:a16="http://schemas.microsoft.com/office/drawing/2014/main" id="{5CA35EA7-0607-8A28-B4D0-04D80ED816C9}"/>
              </a:ext>
            </a:extLst>
          </p:cNvPr>
          <p:cNvSpPr txBox="1">
            <a:spLocks/>
          </p:cNvSpPr>
          <p:nvPr/>
        </p:nvSpPr>
        <p:spPr>
          <a:xfrm>
            <a:off x="7312784" y="3332747"/>
            <a:ext cx="6069722" cy="1660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548640" marR="0" lvl="0" indent="-4267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1097280" marR="0" lvl="1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645920" marR="0" lvl="2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2194560" marR="0" lvl="3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743200" marR="0" lvl="4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3291840" marR="0" lvl="5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840480" marR="0" lvl="6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4389120" marR="0" lvl="7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937760" marR="0" lvl="8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-289560">
              <a:lnSpc>
                <a:spcPct val="150000"/>
              </a:lnSpc>
              <a:buFont typeface="Noto Sans Symbols"/>
              <a:buChar char="●"/>
            </a:pPr>
            <a:r>
              <a:rPr lang="en-US"/>
              <a:t>Evaluates </a:t>
            </a:r>
            <a:r>
              <a:rPr lang="en-US" b="1"/>
              <a:t>readiness</a:t>
            </a:r>
            <a:r>
              <a:rPr lang="en-US"/>
              <a:t> and </a:t>
            </a:r>
            <a:r>
              <a:rPr lang="en-US" b="1"/>
              <a:t>judgement </a:t>
            </a:r>
          </a:p>
          <a:p>
            <a:pPr indent="-289560">
              <a:lnSpc>
                <a:spcPct val="150000"/>
              </a:lnSpc>
              <a:buFont typeface="Noto Sans Symbols"/>
              <a:buChar char="●"/>
            </a:pPr>
            <a:r>
              <a:rPr lang="en-US"/>
              <a:t>Prevents premature or risky deployment</a:t>
            </a:r>
            <a:endParaRPr lang="en-US" b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FBFB8A-B894-6E33-80E2-03EF3BCC690F}"/>
              </a:ext>
            </a:extLst>
          </p:cNvPr>
          <p:cNvSpPr txBox="1"/>
          <p:nvPr/>
        </p:nvSpPr>
        <p:spPr>
          <a:xfrm>
            <a:off x="1058520" y="2995791"/>
            <a:ext cx="4411363" cy="461665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>
                <a:ln w="0"/>
                <a:solidFill>
                  <a:schemeClr val="bg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nter"/>
                <a:ea typeface="Inter"/>
              </a:rPr>
              <a:t>Sales Intelligence </a:t>
            </a:r>
            <a:r>
              <a:rPr lang="en-US" sz="2400">
                <a:ln w="0"/>
                <a:solidFill>
                  <a:schemeClr val="bg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nter"/>
                <a:ea typeface="Inter"/>
              </a:rPr>
              <a:t>(How) 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BE53C3-A8F6-851E-83A5-2CE907F7B4D7}"/>
              </a:ext>
            </a:extLst>
          </p:cNvPr>
          <p:cNvSpPr txBox="1"/>
          <p:nvPr/>
        </p:nvSpPr>
        <p:spPr>
          <a:xfrm>
            <a:off x="7335825" y="2998172"/>
            <a:ext cx="6393926" cy="461665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>
                <a:ln w="0"/>
                <a:solidFill>
                  <a:schemeClr val="bg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nter"/>
                <a:ea typeface="Inter"/>
              </a:rPr>
              <a:t>Product Intelligence (What/ When/ Why)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83A13C-676C-30ED-848B-F90D0D72EA03}"/>
              </a:ext>
            </a:extLst>
          </p:cNvPr>
          <p:cNvSpPr txBox="1"/>
          <p:nvPr/>
        </p:nvSpPr>
        <p:spPr>
          <a:xfrm>
            <a:off x="4906827" y="6020528"/>
            <a:ext cx="3543506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>
                <a:ln w="0"/>
                <a:solidFill>
                  <a:schemeClr val="bg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nter"/>
                <a:ea typeface="Inter"/>
              </a:rPr>
              <a:t>Both</a:t>
            </a:r>
            <a:r>
              <a:rPr lang="en-US" sz="2800">
                <a:ln w="0"/>
                <a:solidFill>
                  <a:schemeClr val="bg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nter"/>
                <a:ea typeface="Inter"/>
              </a:rPr>
              <a:t> </a:t>
            </a:r>
            <a:r>
              <a:rPr lang="en-US" sz="2800" b="1">
                <a:ln w="0"/>
                <a:solidFill>
                  <a:schemeClr val="bg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nter"/>
                <a:ea typeface="Inter"/>
              </a:rPr>
              <a:t>Feed</a:t>
            </a:r>
            <a:endParaRPr lang="en-US" sz="2800">
              <a:ln w="0"/>
              <a:solidFill>
                <a:schemeClr val="bg2"/>
              </a:solidFill>
              <a:effectLst>
                <a:outerShdw blurRad="38100" dist="19050" dir="2700000" algn="tl" rotWithShape="0">
                  <a:srgbClr val="2F2F2F">
                    <a:alpha val="40000"/>
                  </a:srgbClr>
                </a:outerShdw>
              </a:effectLst>
              <a:latin typeface="Inter"/>
              <a:ea typeface="Inter"/>
            </a:endParaRPr>
          </a:p>
        </p:txBody>
      </p:sp>
      <p:sp>
        <p:nvSpPr>
          <p:cNvPr id="6" name="Google Shape;287;g39206d6c5c0_1_2">
            <a:extLst>
              <a:ext uri="{FF2B5EF4-FFF2-40B4-BE49-F238E27FC236}">
                <a16:creationId xmlns:a16="http://schemas.microsoft.com/office/drawing/2014/main" id="{8ADAB743-C8D4-E2EA-9D57-588E5D1BB2AD}"/>
              </a:ext>
            </a:extLst>
          </p:cNvPr>
          <p:cNvSpPr txBox="1">
            <a:spLocks/>
          </p:cNvSpPr>
          <p:nvPr/>
        </p:nvSpPr>
        <p:spPr>
          <a:xfrm>
            <a:off x="4912616" y="6538468"/>
            <a:ext cx="3548208" cy="1680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548640" marR="0" lvl="0" indent="-4267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1097280" marR="0" lvl="1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645920" marR="0" lvl="2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2194560" marR="0" lvl="3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743200" marR="0" lvl="4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3291840" marR="0" lvl="5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840480" marR="0" lvl="6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4389120" marR="0" lvl="7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937760" marR="0" lvl="8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285750" indent="-259080">
              <a:lnSpc>
                <a:spcPct val="100000"/>
              </a:lnSpc>
            </a:pPr>
            <a:r>
              <a:rPr lang="en-US"/>
              <a:t>Coaching</a:t>
            </a:r>
          </a:p>
          <a:p>
            <a:pPr marL="285750" indent="-259080">
              <a:lnSpc>
                <a:spcPct val="100000"/>
              </a:lnSpc>
            </a:pPr>
            <a:r>
              <a:rPr lang="en-US"/>
              <a:t>Leadership Visibility</a:t>
            </a:r>
          </a:p>
          <a:p>
            <a:pPr marL="285750" indent="-259080">
              <a:lnSpc>
                <a:spcPct val="100000"/>
              </a:lnSpc>
            </a:pPr>
            <a:r>
              <a:rPr lang="en-US"/>
              <a:t>Risk Prevention </a:t>
            </a:r>
          </a:p>
          <a:p>
            <a:pPr marL="285750" indent="-91440">
              <a:lnSpc>
                <a:spcPct val="100000"/>
              </a:lnSpc>
              <a:buFont typeface="Noto Sans Symbols"/>
              <a:buChar char="●"/>
            </a:pPr>
            <a:endParaRPr lang="en-US" b="1"/>
          </a:p>
        </p:txBody>
      </p:sp>
      <p:sp>
        <p:nvSpPr>
          <p:cNvPr id="10" name="Arrow: Bent-Up 9">
            <a:extLst>
              <a:ext uri="{FF2B5EF4-FFF2-40B4-BE49-F238E27FC236}">
                <a16:creationId xmlns:a16="http://schemas.microsoft.com/office/drawing/2014/main" id="{6F20E7E0-FB93-090E-770A-864BC7F2852F}"/>
              </a:ext>
            </a:extLst>
          </p:cNvPr>
          <p:cNvSpPr/>
          <p:nvPr/>
        </p:nvSpPr>
        <p:spPr>
          <a:xfrm rot="16200000" flipH="1">
            <a:off x="8519813" y="4868330"/>
            <a:ext cx="1801299" cy="1856300"/>
          </a:xfrm>
          <a:prstGeom prst="bentUpArrow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5F442C-5441-0359-BF62-EF1B12E7D2B8}"/>
              </a:ext>
            </a:extLst>
          </p:cNvPr>
          <p:cNvSpPr txBox="1"/>
          <p:nvPr/>
        </p:nvSpPr>
        <p:spPr>
          <a:xfrm>
            <a:off x="11323781" y="4724400"/>
            <a:ext cx="2059710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err="1">
                <a:latin typeface="Inter"/>
                <a:ea typeface="Inter"/>
              </a:rPr>
              <a:t>GrowthStack</a:t>
            </a:r>
            <a:br>
              <a:rPr lang="en-US">
                <a:latin typeface="Inter"/>
                <a:ea typeface="Inter"/>
              </a:rPr>
            </a:br>
            <a:r>
              <a:rPr lang="en-US">
                <a:latin typeface="Inter"/>
                <a:ea typeface="Inter"/>
              </a:rPr>
              <a:t>• An AI intelligence layer that evaluates product knowledge, judgment, and execution quality in sales conversations.</a:t>
            </a:r>
          </a:p>
          <a:p>
            <a:pPr algn="ctr"/>
            <a:endParaRPr lang="en-US">
              <a:latin typeface="Inter"/>
              <a:ea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903628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>
          <a:extLst>
            <a:ext uri="{FF2B5EF4-FFF2-40B4-BE49-F238E27FC236}">
              <a16:creationId xmlns:a16="http://schemas.microsoft.com/office/drawing/2014/main" id="{FABE8F2A-C06B-7C62-CCC5-C7C2CEB55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9206d6c5c0_1_2">
            <a:extLst>
              <a:ext uri="{FF2B5EF4-FFF2-40B4-BE49-F238E27FC236}">
                <a16:creationId xmlns:a16="http://schemas.microsoft.com/office/drawing/2014/main" id="{1B4E5D68-728C-B6F2-E5F9-99557510B0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r>
              <a:rPr lang="en-US" sz="3600"/>
              <a:t>Establishing Product Intelligence Before Distribution </a:t>
            </a:r>
            <a:endParaRPr sz="3600"/>
          </a:p>
        </p:txBody>
      </p:sp>
      <p:sp>
        <p:nvSpPr>
          <p:cNvPr id="287" name="Google Shape;287;g39206d6c5c0_1_2">
            <a:extLst>
              <a:ext uri="{FF2B5EF4-FFF2-40B4-BE49-F238E27FC236}">
                <a16:creationId xmlns:a16="http://schemas.microsoft.com/office/drawing/2014/main" id="{4405510F-766E-33F9-41FF-8DBC36690E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540963" y="3238500"/>
            <a:ext cx="6400800" cy="460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/>
          <a:p>
            <a:pPr marL="121920" indent="0">
              <a:buNone/>
            </a:pPr>
            <a:r>
              <a:rPr lang="en-US" sz="2200" dirty="0">
                <a:solidFill>
                  <a:srgbClr val="0C4065"/>
                </a:solidFill>
              </a:rPr>
              <a:t>Product Intelligence is established through:</a:t>
            </a:r>
          </a:p>
          <a:p>
            <a:pPr marL="617220" indent="-342900">
              <a:buClr>
                <a:srgbClr val="2F2F2F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C4065"/>
                </a:solidFill>
              </a:rPr>
              <a:t>Structured role-play transcript analysis that mirrors real advisor conversation</a:t>
            </a:r>
          </a:p>
          <a:p>
            <a:pPr marL="617220" indent="-342900">
              <a:buClr>
                <a:srgbClr val="2F2F2F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C4065"/>
                </a:solidFill>
              </a:rPr>
              <a:t>Scenario-based product readiness assessments tied to actual portfolio use cases</a:t>
            </a:r>
          </a:p>
          <a:p>
            <a:pPr marL="121920" indent="0">
              <a:buNone/>
            </a:pPr>
            <a:endParaRPr lang="en-US" sz="2200" dirty="0">
              <a:solidFill>
                <a:srgbClr val="0C4065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5EDD28-ADD9-3F27-C3D8-F516417750E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778855" y="3265013"/>
            <a:ext cx="5710250" cy="4552622"/>
          </a:xfrm>
        </p:spPr>
        <p:txBody>
          <a:bodyPr/>
          <a:lstStyle/>
          <a:p>
            <a:pPr marL="121920" indent="0"/>
            <a:r>
              <a:rPr lang="en-US" sz="2200" dirty="0">
                <a:solidFill>
                  <a:srgbClr val="0C4065"/>
                </a:solidFill>
              </a:rPr>
              <a:t>Together, these measure:</a:t>
            </a:r>
          </a:p>
          <a:p>
            <a:pPr marL="46482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C4065"/>
                </a:solidFill>
              </a:rPr>
              <a:t>Judgment — not memorization</a:t>
            </a:r>
          </a:p>
          <a:p>
            <a:pPr marL="46482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C4065"/>
                </a:solidFill>
              </a:rPr>
              <a:t>Application — not attendance</a:t>
            </a:r>
          </a:p>
          <a:p>
            <a:pPr marL="46482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C4065"/>
                </a:solidFill>
              </a:rPr>
              <a:t>Explanation quality — not activity</a:t>
            </a:r>
          </a:p>
          <a:p>
            <a:endParaRPr lang="en-US" sz="2200" dirty="0"/>
          </a:p>
        </p:txBody>
      </p:sp>
      <p:sp>
        <p:nvSpPr>
          <p:cNvPr id="288" name="Google Shape;288;g39206d6c5c0_1_2">
            <a:extLst>
              <a:ext uri="{FF2B5EF4-FFF2-40B4-BE49-F238E27FC236}">
                <a16:creationId xmlns:a16="http://schemas.microsoft.com/office/drawing/2014/main" id="{FED48DEE-5B02-9AD7-9284-5C379B6B0D13}"/>
              </a:ext>
            </a:extLst>
          </p:cNvPr>
          <p:cNvSpPr txBox="1"/>
          <p:nvPr/>
        </p:nvSpPr>
        <p:spPr>
          <a:xfrm>
            <a:off x="778855" y="1735281"/>
            <a:ext cx="13524216" cy="68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>
              <a:lnSpc>
                <a:spcPct val="115000"/>
              </a:lnSpc>
              <a:spcBef>
                <a:spcPts val="1440"/>
              </a:spcBef>
              <a:spcAft>
                <a:spcPts val="1440"/>
              </a:spcAft>
            </a:pPr>
            <a:r>
              <a:rPr lang="en-US" sz="24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Before products scale across distribution teams, leadership needs evidence of readiness — not assumptions.</a:t>
            </a:r>
            <a:endParaRPr sz="2400" b="1">
              <a:solidFill>
                <a:srgbClr val="0C4065"/>
              </a:solidFill>
              <a:latin typeface="Inter" panose="020B0604020202020204" charset="0"/>
              <a:ea typeface="Inter" panose="020B0604020202020204" charset="0"/>
              <a:cs typeface="Inter"/>
              <a:sym typeface="Inter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F02717-8117-B949-B59E-DE7AF50C6A79}"/>
              </a:ext>
            </a:extLst>
          </p:cNvPr>
          <p:cNvSpPr txBox="1"/>
          <p:nvPr/>
        </p:nvSpPr>
        <p:spPr>
          <a:xfrm>
            <a:off x="3029059" y="6535271"/>
            <a:ext cx="7866762" cy="118494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2200" b="1" dirty="0">
                <a:solidFill>
                  <a:srgbClr val="0C4065"/>
                </a:solidFill>
                <a:latin typeface="Inter"/>
                <a:ea typeface="Inter"/>
              </a:rPr>
              <a:t>Product knowledge explains what.</a:t>
            </a:r>
            <a:endParaRPr lang="en-US" sz="2200" b="1" dirty="0">
              <a:latin typeface="Inter"/>
              <a:ea typeface="Inter"/>
            </a:endParaRPr>
          </a:p>
          <a:p>
            <a:pPr>
              <a:spcAft>
                <a:spcPts val="600"/>
              </a:spcAft>
            </a:pPr>
            <a:r>
              <a:rPr lang="en-US" sz="2200" b="1" dirty="0">
                <a:solidFill>
                  <a:srgbClr val="0C4065"/>
                </a:solidFill>
                <a:latin typeface="Inter"/>
                <a:ea typeface="Inter"/>
              </a:rPr>
              <a:t>Product Intelligence evaluates when, why, and for whom</a:t>
            </a:r>
            <a:r>
              <a:rPr lang="en-US" b="1" dirty="0">
                <a:solidFill>
                  <a:srgbClr val="0C4065"/>
                </a:solidFill>
              </a:rPr>
              <a:t>.</a:t>
            </a:r>
            <a:endParaRPr lang="en-US" b="1" dirty="0">
              <a:solidFill>
                <a:srgbClr val="0C4065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5723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>
          <a:extLst>
            <a:ext uri="{FF2B5EF4-FFF2-40B4-BE49-F238E27FC236}">
              <a16:creationId xmlns:a16="http://schemas.microsoft.com/office/drawing/2014/main" id="{2A545061-49E7-76CB-A00D-C69D09CD7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9206d6c5c0_1_2">
            <a:extLst>
              <a:ext uri="{FF2B5EF4-FFF2-40B4-BE49-F238E27FC236}">
                <a16:creationId xmlns:a16="http://schemas.microsoft.com/office/drawing/2014/main" id="{3DFD5F23-6782-3C52-2BA1-EA6D3AE411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9800" y="560183"/>
            <a:ext cx="12937320" cy="9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/>
          <a:p>
            <a:r>
              <a:rPr lang="en-US"/>
              <a:t>End-to-End Intelligence Flow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2A09A3D-0952-DACE-02F0-A6E52CAB10F4}"/>
              </a:ext>
            </a:extLst>
          </p:cNvPr>
          <p:cNvSpPr txBox="1"/>
          <p:nvPr/>
        </p:nvSpPr>
        <p:spPr>
          <a:xfrm>
            <a:off x="3425906" y="3590011"/>
            <a:ext cx="7722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Two Intelligence Engines. One System.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AA0FBF2-4859-7903-D829-CE7333E3282B}"/>
              </a:ext>
            </a:extLst>
          </p:cNvPr>
          <p:cNvSpPr txBox="1"/>
          <p:nvPr/>
        </p:nvSpPr>
        <p:spPr>
          <a:xfrm>
            <a:off x="9121630" y="7791052"/>
            <a:ext cx="6081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Inter" panose="020B0604020202020204" charset="0"/>
                <a:ea typeface="Inter" panose="020B0604020202020204" charset="0"/>
              </a:rPr>
              <a:t>*Note: Live analysis = roadmap (not required for v1)</a:t>
            </a:r>
          </a:p>
          <a:p>
            <a:pPr algn="ctr"/>
            <a:endParaRPr lang="en-US" b="1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3" name="Arrow: Left-Right 2">
            <a:extLst>
              <a:ext uri="{FF2B5EF4-FFF2-40B4-BE49-F238E27FC236}">
                <a16:creationId xmlns:a16="http://schemas.microsoft.com/office/drawing/2014/main" id="{2C274948-8081-4B1E-8506-0711277DBE49}"/>
              </a:ext>
            </a:extLst>
          </p:cNvPr>
          <p:cNvSpPr/>
          <p:nvPr/>
        </p:nvSpPr>
        <p:spPr>
          <a:xfrm>
            <a:off x="534941" y="1915205"/>
            <a:ext cx="13650897" cy="353222"/>
          </a:xfrm>
          <a:prstGeom prst="left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2D5961-6DE7-86C8-836B-0AC7C38AFE9D}"/>
              </a:ext>
            </a:extLst>
          </p:cNvPr>
          <p:cNvSpPr/>
          <p:nvPr/>
        </p:nvSpPr>
        <p:spPr>
          <a:xfrm>
            <a:off x="571753" y="2722401"/>
            <a:ext cx="1880148" cy="59382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bg2"/>
                </a:solidFill>
                <a:latin typeface="Inter" panose="020B0604020202020204" charset="0"/>
                <a:ea typeface="Inter" panose="020B0604020202020204" charset="0"/>
              </a:rPr>
              <a:t>Input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EF8A1C-33AF-0B88-3E25-F895F52635C6}"/>
              </a:ext>
            </a:extLst>
          </p:cNvPr>
          <p:cNvSpPr/>
          <p:nvPr/>
        </p:nvSpPr>
        <p:spPr>
          <a:xfrm>
            <a:off x="2976658" y="2721969"/>
            <a:ext cx="2222134" cy="58054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800" b="1">
                <a:solidFill>
                  <a:srgbClr val="0C4065"/>
                </a:solidFill>
                <a:latin typeface="Inter"/>
                <a:ea typeface="Inter"/>
              </a:rPr>
              <a:t>AI Normalization</a:t>
            </a:r>
            <a:endParaRPr lang="en-US">
              <a:latin typeface="Inter"/>
              <a:ea typeface="Inter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79C59A-B56E-B55A-885C-B6598635866C}"/>
              </a:ext>
            </a:extLst>
          </p:cNvPr>
          <p:cNvSpPr/>
          <p:nvPr/>
        </p:nvSpPr>
        <p:spPr>
          <a:xfrm>
            <a:off x="5774628" y="2716819"/>
            <a:ext cx="2532158" cy="5775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Intelligence Evaluation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5D3A37-5CDF-98E3-F071-4839DE09F366}"/>
              </a:ext>
            </a:extLst>
          </p:cNvPr>
          <p:cNvSpPr/>
          <p:nvPr/>
        </p:nvSpPr>
        <p:spPr>
          <a:xfrm>
            <a:off x="8756674" y="2721968"/>
            <a:ext cx="2413013" cy="5715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Scoring &amp; Logging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96469D3-0EFF-D4B6-CED8-E33314384859}"/>
              </a:ext>
            </a:extLst>
          </p:cNvPr>
          <p:cNvSpPr/>
          <p:nvPr/>
        </p:nvSpPr>
        <p:spPr>
          <a:xfrm>
            <a:off x="6727441" y="2282826"/>
            <a:ext cx="422189" cy="363665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Inter" panose="020B0604020202020204" charset="0"/>
                <a:ea typeface="Inter" panose="020B0604020202020204" charset="0"/>
              </a:rPr>
              <a:t>3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F3B8AE8-A0B6-5762-CF57-5C04FCAE7196}"/>
              </a:ext>
            </a:extLst>
          </p:cNvPr>
          <p:cNvSpPr/>
          <p:nvPr/>
        </p:nvSpPr>
        <p:spPr>
          <a:xfrm>
            <a:off x="11568228" y="2716143"/>
            <a:ext cx="2321455" cy="57244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Coaching &amp; Dashboards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09502EF-694F-2EEF-539B-FE4206BCDB7C}"/>
              </a:ext>
            </a:extLst>
          </p:cNvPr>
          <p:cNvSpPr/>
          <p:nvPr/>
        </p:nvSpPr>
        <p:spPr>
          <a:xfrm>
            <a:off x="1297952" y="2281655"/>
            <a:ext cx="422189" cy="363665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Inter" panose="020B0604020202020204" charset="0"/>
                <a:ea typeface="Inter" panose="020B0604020202020204" charset="0"/>
              </a:rPr>
              <a:t>1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2E90255-3353-4970-2EE3-4EF09A0F75EF}"/>
              </a:ext>
            </a:extLst>
          </p:cNvPr>
          <p:cNvSpPr/>
          <p:nvPr/>
        </p:nvSpPr>
        <p:spPr>
          <a:xfrm>
            <a:off x="3873582" y="2282844"/>
            <a:ext cx="422189" cy="363665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Inter" panose="020B0604020202020204" charset="0"/>
                <a:ea typeface="Inter" panose="020B0604020202020204" charset="0"/>
              </a:rPr>
              <a:t>2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8E394C1-FA14-A19C-ECE6-C31C4B174CC6}"/>
              </a:ext>
            </a:extLst>
          </p:cNvPr>
          <p:cNvSpPr/>
          <p:nvPr/>
        </p:nvSpPr>
        <p:spPr>
          <a:xfrm>
            <a:off x="9743516" y="2283740"/>
            <a:ext cx="419600" cy="363665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Inter" panose="020B0604020202020204" charset="0"/>
                <a:ea typeface="Inter" panose="020B0604020202020204" charset="0"/>
              </a:rPr>
              <a:t>4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50A871AF-44C2-4CBB-BADF-4F029C11977E}"/>
              </a:ext>
            </a:extLst>
          </p:cNvPr>
          <p:cNvSpPr/>
          <p:nvPr/>
        </p:nvSpPr>
        <p:spPr>
          <a:xfrm>
            <a:off x="12517285" y="2283740"/>
            <a:ext cx="422189" cy="363665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Inter" panose="020B0604020202020204" charset="0"/>
                <a:ea typeface="Inter" panose="020B0604020202020204" charset="0"/>
              </a:rPr>
              <a:t>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6E1083F-C369-1B5B-EF14-66BDB552B6FB}"/>
              </a:ext>
            </a:extLst>
          </p:cNvPr>
          <p:cNvSpPr txBox="1"/>
          <p:nvPr/>
        </p:nvSpPr>
        <p:spPr>
          <a:xfrm>
            <a:off x="5374534" y="1935246"/>
            <a:ext cx="3063469" cy="307777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End-to-End Intelligence Flow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69FDB00-6955-E0CF-222E-771415DB9DEC}"/>
              </a:ext>
            </a:extLst>
          </p:cNvPr>
          <p:cNvSpPr/>
          <p:nvPr/>
        </p:nvSpPr>
        <p:spPr>
          <a:xfrm>
            <a:off x="261117" y="4799902"/>
            <a:ext cx="3655994" cy="2258716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EAB59C1-A724-ABFC-6ADD-65E8CDCFDE13}"/>
              </a:ext>
            </a:extLst>
          </p:cNvPr>
          <p:cNvSpPr/>
          <p:nvPr/>
        </p:nvSpPr>
        <p:spPr>
          <a:xfrm>
            <a:off x="235371" y="4186227"/>
            <a:ext cx="3672507" cy="5990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en-US" sz="2000" b="1">
                <a:latin typeface="Inter"/>
                <a:ea typeface="Inter"/>
              </a:rPr>
              <a:t>SALES INTELLIGENCE</a:t>
            </a:r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4C532A2-E3FA-2E10-791E-2EF144130FC0}"/>
              </a:ext>
            </a:extLst>
          </p:cNvPr>
          <p:cNvSpPr txBox="1"/>
          <p:nvPr/>
        </p:nvSpPr>
        <p:spPr>
          <a:xfrm>
            <a:off x="280167" y="4909249"/>
            <a:ext cx="3637223" cy="16927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171450">
              <a:buFont typeface="Arial,Sans-Serif"/>
              <a:buChar char="•"/>
            </a:pPr>
            <a:r>
              <a:rPr lang="en-US" sz="1800">
                <a:latin typeface="Inter"/>
                <a:ea typeface="Inter"/>
              </a:rPr>
              <a:t>Real conversations</a:t>
            </a:r>
            <a:endParaRPr lang="en-US" sz="1800">
              <a:solidFill>
                <a:srgbClr val="2F2F2F"/>
              </a:solidFill>
              <a:latin typeface="Inter"/>
              <a:ea typeface="Inter"/>
            </a:endParaRPr>
          </a:p>
          <a:p>
            <a:pPr marL="285750" indent="-171450">
              <a:buFont typeface="Arial,Sans-Serif"/>
              <a:buChar char="•"/>
            </a:pPr>
            <a:r>
              <a:rPr lang="en-US" sz="1800">
                <a:latin typeface="Inter"/>
                <a:ea typeface="Inter"/>
              </a:rPr>
              <a:t>Transcript-based analysis</a:t>
            </a:r>
            <a:endParaRPr lang="en-US" sz="1800">
              <a:solidFill>
                <a:srgbClr val="2F2F2F"/>
              </a:solidFill>
              <a:latin typeface="Inter"/>
              <a:ea typeface="Inter"/>
            </a:endParaRPr>
          </a:p>
          <a:p>
            <a:pPr marL="285750" indent="-171450">
              <a:buFont typeface="Arial,Sans-Serif"/>
              <a:buChar char="•"/>
            </a:pPr>
            <a:r>
              <a:rPr lang="en-US" sz="1800">
                <a:latin typeface="Inter"/>
                <a:ea typeface="Inter"/>
              </a:rPr>
              <a:t>Call-level insights</a:t>
            </a:r>
            <a:endParaRPr lang="en-US" sz="1800">
              <a:solidFill>
                <a:srgbClr val="2F2F2F"/>
              </a:solidFill>
              <a:latin typeface="Inter"/>
              <a:ea typeface="Inter"/>
            </a:endParaRPr>
          </a:p>
          <a:p>
            <a:pPr marL="285750" indent="-171450">
              <a:buFont typeface="Arial,Sans-Serif"/>
              <a:buChar char="•"/>
            </a:pPr>
            <a:r>
              <a:rPr lang="en-US" sz="1800">
                <a:latin typeface="Inter"/>
                <a:ea typeface="Inter"/>
              </a:rPr>
              <a:t>Coaching on how reps sell</a:t>
            </a:r>
            <a:endParaRPr lang="en-US" sz="1800">
              <a:solidFill>
                <a:srgbClr val="2F2F2F"/>
              </a:solidFill>
              <a:latin typeface="Inter"/>
              <a:ea typeface="Inter"/>
            </a:endParaRPr>
          </a:p>
          <a:p>
            <a:pPr marL="285750" indent="-171450">
              <a:buChar char="•"/>
            </a:pPr>
            <a:endParaRPr lang="en-US" sz="1800">
              <a:solidFill>
                <a:srgbClr val="2F2F2F"/>
              </a:solidFill>
              <a:latin typeface="Inter"/>
              <a:ea typeface="Inter"/>
            </a:endParaRPr>
          </a:p>
          <a:p>
            <a:pPr marL="285750" indent="-171450" algn="l">
              <a:buChar char="•"/>
            </a:pPr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6CD48F1-B14F-C35E-AAE8-4AABE0C11AFC}"/>
              </a:ext>
            </a:extLst>
          </p:cNvPr>
          <p:cNvSpPr/>
          <p:nvPr/>
        </p:nvSpPr>
        <p:spPr>
          <a:xfrm>
            <a:off x="5020197" y="4781829"/>
            <a:ext cx="3644271" cy="2295839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BA89620-AB5E-1C0D-0CD5-01328C49C7A9}"/>
              </a:ext>
            </a:extLst>
          </p:cNvPr>
          <p:cNvSpPr/>
          <p:nvPr/>
        </p:nvSpPr>
        <p:spPr>
          <a:xfrm>
            <a:off x="4988101" y="4173527"/>
            <a:ext cx="3672507" cy="5990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en-US" sz="2000" b="1">
                <a:ea typeface="+mn-lt"/>
                <a:cs typeface="+mn-lt"/>
              </a:rPr>
              <a:t>PRODUCT INTELLIGENCE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CA4DB1F-6C81-F05F-DCB8-501902AC1915}"/>
              </a:ext>
            </a:extLst>
          </p:cNvPr>
          <p:cNvSpPr txBox="1"/>
          <p:nvPr/>
        </p:nvSpPr>
        <p:spPr>
          <a:xfrm>
            <a:off x="5009451" y="4779317"/>
            <a:ext cx="3625501" cy="25237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171450">
              <a:buFont typeface="Arial,Sans-Serif"/>
              <a:buChar char="•"/>
            </a:pPr>
            <a:r>
              <a:rPr lang="en-US" sz="1800">
                <a:latin typeface="Inter"/>
                <a:ea typeface="Inter"/>
              </a:rPr>
              <a:t>Structured assessments</a:t>
            </a:r>
            <a:endParaRPr lang="en-US" sz="1800">
              <a:solidFill>
                <a:srgbClr val="2F2F2F"/>
              </a:solidFill>
              <a:latin typeface="Inter"/>
              <a:ea typeface="Inter"/>
            </a:endParaRPr>
          </a:p>
          <a:p>
            <a:pPr marL="285750" indent="-171450">
              <a:buFont typeface="Arial,Sans-Serif"/>
              <a:buChar char="•"/>
            </a:pPr>
            <a:r>
              <a:rPr lang="en-US" sz="1800">
                <a:latin typeface="Inter"/>
                <a:ea typeface="Inter"/>
              </a:rPr>
              <a:t>Question-based evaluation</a:t>
            </a:r>
            <a:endParaRPr lang="en-US" sz="1800">
              <a:solidFill>
                <a:srgbClr val="2F2F2F"/>
              </a:solidFill>
              <a:latin typeface="Inter"/>
              <a:ea typeface="Inter"/>
            </a:endParaRPr>
          </a:p>
          <a:p>
            <a:pPr marL="285750" indent="-171450">
              <a:buFont typeface="Arial,Sans-Serif"/>
              <a:buChar char="•"/>
            </a:pPr>
            <a:r>
              <a:rPr lang="en-US" sz="1800">
                <a:latin typeface="Inter"/>
                <a:ea typeface="Inter"/>
              </a:rPr>
              <a:t>Measures readiness &amp; judgement</a:t>
            </a:r>
            <a:endParaRPr lang="en-US" sz="1800">
              <a:solidFill>
                <a:srgbClr val="2F2F2F"/>
              </a:solidFill>
              <a:latin typeface="Inter"/>
              <a:ea typeface="Inter"/>
            </a:endParaRPr>
          </a:p>
          <a:p>
            <a:pPr marL="285750" indent="-171450">
              <a:buFont typeface="Arial,Sans-Serif"/>
              <a:buChar char="•"/>
            </a:pPr>
            <a:r>
              <a:rPr lang="en-US" sz="1800">
                <a:latin typeface="Inter"/>
                <a:ea typeface="Inter"/>
              </a:rPr>
              <a:t>Product-level readiness</a:t>
            </a:r>
            <a:endParaRPr lang="en-US" sz="1800">
              <a:solidFill>
                <a:srgbClr val="2F2F2F"/>
              </a:solidFill>
              <a:latin typeface="Inter"/>
              <a:ea typeface="Inter"/>
            </a:endParaRPr>
          </a:p>
          <a:p>
            <a:pPr marL="285750" indent="-171450">
              <a:buFont typeface="Arial,Sans-Serif"/>
              <a:buChar char="•"/>
            </a:pPr>
            <a:r>
              <a:rPr lang="en-US" sz="1800">
                <a:latin typeface="Inter"/>
                <a:ea typeface="Inter"/>
              </a:rPr>
              <a:t>Coaching on what reps should sell and why</a:t>
            </a:r>
            <a:endParaRPr lang="en-US"/>
          </a:p>
          <a:p>
            <a:pPr marL="285750" indent="-171450">
              <a:buChar char="•"/>
            </a:pPr>
            <a:endParaRPr lang="en-US" sz="1800">
              <a:solidFill>
                <a:srgbClr val="2F2F2F"/>
              </a:solidFill>
              <a:latin typeface="Inter"/>
              <a:ea typeface="Inter"/>
            </a:endParaRPr>
          </a:p>
          <a:p>
            <a:pPr marL="285750" indent="-285750" algn="l">
              <a:buChar char="•"/>
            </a:pPr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DA9F8A9-BA4A-1D60-9A92-227D1F21C735}"/>
              </a:ext>
            </a:extLst>
          </p:cNvPr>
          <p:cNvSpPr/>
          <p:nvPr/>
        </p:nvSpPr>
        <p:spPr>
          <a:xfrm>
            <a:off x="9697706" y="4626010"/>
            <a:ext cx="3683836" cy="2437493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8D6C86D-4AF1-F4AC-826C-6D4913D53328}"/>
              </a:ext>
            </a:extLst>
          </p:cNvPr>
          <p:cNvSpPr/>
          <p:nvPr/>
        </p:nvSpPr>
        <p:spPr>
          <a:xfrm>
            <a:off x="9699802" y="4170108"/>
            <a:ext cx="3672507" cy="5990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en-US" sz="2000" b="1">
                <a:latin typeface="Inter"/>
                <a:ea typeface="Inter"/>
              </a:rPr>
              <a:t>BOTH SYSTEMS</a:t>
            </a:r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FADDEA5-CBA9-E29C-F233-249A9C8BA7B7}"/>
              </a:ext>
            </a:extLst>
          </p:cNvPr>
          <p:cNvSpPr txBox="1"/>
          <p:nvPr/>
        </p:nvSpPr>
        <p:spPr>
          <a:xfrm>
            <a:off x="9814936" y="4764175"/>
            <a:ext cx="3566885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28600">
              <a:buFont typeface="Arial,Sans-Serif"/>
              <a:buChar char="•"/>
            </a:pPr>
            <a:r>
              <a:rPr lang="en-US" sz="1800">
                <a:ea typeface="Inter"/>
              </a:rPr>
              <a:t>Use AI normalization</a:t>
            </a:r>
            <a:endParaRPr lang="en-US"/>
          </a:p>
          <a:p>
            <a:pPr marL="285750" indent="-228600">
              <a:buFont typeface="Arial,Sans-Serif"/>
              <a:buChar char="•"/>
            </a:pPr>
            <a:r>
              <a:rPr lang="en-US" sz="1800">
                <a:ea typeface="Inter"/>
              </a:rPr>
              <a:t>Log structured intelligence data</a:t>
            </a:r>
          </a:p>
          <a:p>
            <a:pPr marL="285750" indent="-228600">
              <a:buFont typeface="Arial,Sans-Serif"/>
              <a:buChar char="•"/>
            </a:pPr>
            <a:r>
              <a:rPr lang="en-US" sz="1800">
                <a:ea typeface="Inter"/>
              </a:rPr>
              <a:t>Feed coaching and dashboards </a:t>
            </a:r>
          </a:p>
          <a:p>
            <a:pPr marL="285750" indent="-228600">
              <a:buFont typeface="Arial,Sans-Serif"/>
              <a:buChar char="•"/>
            </a:pPr>
            <a:r>
              <a:rPr lang="en-US" sz="1800">
                <a:ea typeface="Inter"/>
              </a:rPr>
              <a:t>Surface risk before outcomes break </a:t>
            </a:r>
          </a:p>
          <a:p>
            <a:pPr marL="285750" indent="-285750" algn="l">
              <a:buFont typeface="Arial,Sans-Serif"/>
              <a:buChar char="•"/>
            </a:pPr>
            <a:endParaRPr lang="en-US" sz="1800">
              <a:latin typeface="Inter"/>
              <a:ea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3887325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5FBC4-D35B-6BBE-7D6A-B2F4024C3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011CA24-EC72-0286-286D-E62567903540}"/>
              </a:ext>
            </a:extLst>
          </p:cNvPr>
          <p:cNvSpPr/>
          <p:nvPr/>
        </p:nvSpPr>
        <p:spPr>
          <a:xfrm>
            <a:off x="793790" y="728901"/>
            <a:ext cx="4713684" cy="589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endParaRPr lang="en-US" sz="370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57AE803-E7B1-3381-CADA-A305CC05CBE4}"/>
              </a:ext>
            </a:extLst>
          </p:cNvPr>
          <p:cNvSpPr/>
          <p:nvPr/>
        </p:nvSpPr>
        <p:spPr>
          <a:xfrm>
            <a:off x="793790" y="1393388"/>
            <a:ext cx="5461635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6CC300ED-C8C0-D372-7469-35A52A28A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430" y="563950"/>
            <a:ext cx="12937146" cy="9664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/>
              <a:t>Enterprise Outcomes</a:t>
            </a: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79C4D02D-AA2C-6911-2B6C-8D166270B863}"/>
              </a:ext>
            </a:extLst>
          </p:cNvPr>
          <p:cNvSpPr/>
          <p:nvPr/>
        </p:nvSpPr>
        <p:spPr>
          <a:xfrm>
            <a:off x="1082347" y="2422360"/>
            <a:ext cx="13292188" cy="5623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>
              <a:solidFill>
                <a:schemeClr val="bg2"/>
              </a:solidFill>
            </a:endParaRPr>
          </a:p>
        </p:txBody>
      </p:sp>
      <p:sp>
        <p:nvSpPr>
          <p:cNvPr id="66" name="Shape 3">
            <a:extLst>
              <a:ext uri="{FF2B5EF4-FFF2-40B4-BE49-F238E27FC236}">
                <a16:creationId xmlns:a16="http://schemas.microsoft.com/office/drawing/2014/main" id="{BEBDE98E-4CB1-5168-DAD5-30A6364BF97C}"/>
              </a:ext>
            </a:extLst>
          </p:cNvPr>
          <p:cNvSpPr/>
          <p:nvPr/>
        </p:nvSpPr>
        <p:spPr>
          <a:xfrm>
            <a:off x="934669" y="2540168"/>
            <a:ext cx="6427113" cy="1693902"/>
          </a:xfrm>
          <a:prstGeom prst="roundRect">
            <a:avLst>
              <a:gd name="adj" fmla="val 6478"/>
            </a:avLst>
          </a:prstGeom>
          <a:solidFill>
            <a:schemeClr val="tx1">
              <a:lumMod val="10000"/>
              <a:lumOff val="90000"/>
            </a:schemeClr>
          </a:solidFill>
          <a:ln/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Text 6">
            <a:extLst>
              <a:ext uri="{FF2B5EF4-FFF2-40B4-BE49-F238E27FC236}">
                <a16:creationId xmlns:a16="http://schemas.microsoft.com/office/drawing/2014/main" id="{50F4331C-C93C-247B-A370-0D70113AFAD6}"/>
              </a:ext>
            </a:extLst>
          </p:cNvPr>
          <p:cNvSpPr/>
          <p:nvPr/>
        </p:nvSpPr>
        <p:spPr>
          <a:xfrm>
            <a:off x="4035056" y="2398722"/>
            <a:ext cx="226219" cy="282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>
                <a:solidFill>
                  <a:srgbClr val="000000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1</a:t>
            </a:r>
            <a:endParaRPr lang="en-US" sz="1750"/>
          </a:p>
        </p:txBody>
      </p:sp>
      <p:sp>
        <p:nvSpPr>
          <p:cNvPr id="68" name="Text 7">
            <a:extLst>
              <a:ext uri="{FF2B5EF4-FFF2-40B4-BE49-F238E27FC236}">
                <a16:creationId xmlns:a16="http://schemas.microsoft.com/office/drawing/2014/main" id="{114DBB02-88CB-E0DE-7AD4-590F4D5A0612}"/>
              </a:ext>
            </a:extLst>
          </p:cNvPr>
          <p:cNvSpPr/>
          <p:nvPr/>
        </p:nvSpPr>
        <p:spPr>
          <a:xfrm>
            <a:off x="1146005" y="2779066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Fraunces Medium" pitchFamily="34" charset="-120"/>
              </a:rPr>
              <a:t>Strategic Clarity &amp; Narrative Strength</a:t>
            </a:r>
          </a:p>
        </p:txBody>
      </p:sp>
      <p:sp>
        <p:nvSpPr>
          <p:cNvPr id="69" name="Text 8">
            <a:extLst>
              <a:ext uri="{FF2B5EF4-FFF2-40B4-BE49-F238E27FC236}">
                <a16:creationId xmlns:a16="http://schemas.microsoft.com/office/drawing/2014/main" id="{BE217A60-01C2-C00A-D383-FCC932270DF8}"/>
              </a:ext>
            </a:extLst>
          </p:cNvPr>
          <p:cNvSpPr/>
          <p:nvPr/>
        </p:nvSpPr>
        <p:spPr>
          <a:xfrm>
            <a:off x="1130507" y="3050498"/>
            <a:ext cx="6004441" cy="603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50"/>
              </a:lnSpc>
            </a:pPr>
            <a:r>
              <a:rPr lang="en-US" sz="1450">
                <a:solidFill>
                  <a:schemeClr val="tx1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Consistent firm narrative &amp; Reduced mispositioning risk</a:t>
            </a:r>
          </a:p>
          <a:p>
            <a:pPr marL="0" indent="0" algn="l">
              <a:lnSpc>
                <a:spcPts val="2350"/>
              </a:lnSpc>
              <a:buNone/>
            </a:pPr>
            <a:r>
              <a:rPr lang="en-US" sz="1450">
                <a:solidFill>
                  <a:schemeClr val="tx1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Articulate clear, confident thematic strategies</a:t>
            </a:r>
          </a:p>
          <a:p>
            <a:pPr marL="0" indent="0" algn="l">
              <a:lnSpc>
                <a:spcPts val="2350"/>
              </a:lnSpc>
              <a:buNone/>
            </a:pPr>
            <a:r>
              <a:rPr lang="en-US" sz="1450">
                <a:solidFill>
                  <a:schemeClr val="tx1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Reinforce credibility with transparent proof points</a:t>
            </a:r>
          </a:p>
          <a:p>
            <a:pPr marL="0" indent="0" algn="l">
              <a:lnSpc>
                <a:spcPts val="2350"/>
              </a:lnSpc>
              <a:buNone/>
            </a:pPr>
            <a:r>
              <a:rPr lang="en-US" sz="1450">
                <a:solidFill>
                  <a:schemeClr val="tx1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Adapt narratives across audiences and contexts</a:t>
            </a:r>
          </a:p>
          <a:p>
            <a:pPr marL="0" indent="0" algn="l">
              <a:lnSpc>
                <a:spcPts val="2350"/>
              </a:lnSpc>
              <a:buNone/>
            </a:pPr>
            <a:endParaRPr lang="en-US" sz="1450">
              <a:solidFill>
                <a:schemeClr val="tx1"/>
              </a:solidFill>
              <a:latin typeface="Epilogue" pitchFamily="34" charset="0"/>
              <a:ea typeface="Epilogue" pitchFamily="34" charset="-122"/>
              <a:cs typeface="Epilogue" pitchFamily="34" charset="-120"/>
            </a:endParaRPr>
          </a:p>
          <a:p>
            <a:pPr marL="0" indent="0" algn="l">
              <a:lnSpc>
                <a:spcPts val="2350"/>
              </a:lnSpc>
              <a:buNone/>
            </a:pPr>
            <a:endParaRPr lang="en-US" sz="1450">
              <a:solidFill>
                <a:schemeClr val="tx1"/>
              </a:solidFill>
              <a:latin typeface="Epilogue" pitchFamily="34" charset="0"/>
              <a:ea typeface="Epilogue" pitchFamily="34" charset="-122"/>
              <a:cs typeface="Epilogue" pitchFamily="34" charset="-120"/>
            </a:endParaRPr>
          </a:p>
        </p:txBody>
      </p:sp>
      <p:sp>
        <p:nvSpPr>
          <p:cNvPr id="70" name="Shape 9">
            <a:extLst>
              <a:ext uri="{FF2B5EF4-FFF2-40B4-BE49-F238E27FC236}">
                <a16:creationId xmlns:a16="http://schemas.microsoft.com/office/drawing/2014/main" id="{D5721D69-C033-B994-2545-2FDC531B335C}"/>
              </a:ext>
            </a:extLst>
          </p:cNvPr>
          <p:cNvSpPr/>
          <p:nvPr/>
        </p:nvSpPr>
        <p:spPr>
          <a:xfrm>
            <a:off x="7550257" y="2540168"/>
            <a:ext cx="6427232" cy="1693902"/>
          </a:xfrm>
          <a:prstGeom prst="roundRect">
            <a:avLst>
              <a:gd name="adj" fmla="val 6478"/>
            </a:avLst>
          </a:prstGeom>
          <a:solidFill>
            <a:schemeClr val="tx1">
              <a:lumMod val="10000"/>
              <a:lumOff val="90000"/>
            </a:schemeClr>
          </a:solidFill>
          <a:ln/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23F26AEA-7849-9E05-EE04-ACE0CFA6DF43}"/>
              </a:ext>
            </a:extLst>
          </p:cNvPr>
          <p:cNvGrpSpPr/>
          <p:nvPr/>
        </p:nvGrpSpPr>
        <p:grpSpPr>
          <a:xfrm>
            <a:off x="7531445" y="2300303"/>
            <a:ext cx="6427232" cy="502636"/>
            <a:chOff x="7409378" y="2875995"/>
            <a:chExt cx="6427232" cy="502636"/>
          </a:xfrm>
          <a:solidFill>
            <a:srgbClr val="0C4065"/>
          </a:solidFill>
        </p:grpSpPr>
        <p:sp>
          <p:nvSpPr>
            <p:cNvPr id="72" name="Shape 10">
              <a:extLst>
                <a:ext uri="{FF2B5EF4-FFF2-40B4-BE49-F238E27FC236}">
                  <a16:creationId xmlns:a16="http://schemas.microsoft.com/office/drawing/2014/main" id="{49A0F64D-2B01-73D1-7A6C-E78A881F9535}"/>
                </a:ext>
              </a:extLst>
            </p:cNvPr>
            <p:cNvSpPr/>
            <p:nvPr/>
          </p:nvSpPr>
          <p:spPr>
            <a:xfrm>
              <a:off x="7409378" y="3104912"/>
              <a:ext cx="6427232" cy="91440"/>
            </a:xfrm>
            <a:prstGeom prst="roundRect">
              <a:avLst>
                <a:gd name="adj" fmla="val 86605"/>
              </a:avLst>
            </a:prstGeom>
            <a:grpFill/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Shape 11">
              <a:extLst>
                <a:ext uri="{FF2B5EF4-FFF2-40B4-BE49-F238E27FC236}">
                  <a16:creationId xmlns:a16="http://schemas.microsoft.com/office/drawing/2014/main" id="{973CCF20-653B-283C-A80E-BB059C167F26}"/>
                </a:ext>
              </a:extLst>
            </p:cNvPr>
            <p:cNvSpPr/>
            <p:nvPr/>
          </p:nvSpPr>
          <p:spPr>
            <a:xfrm>
              <a:off x="10340221" y="2875995"/>
              <a:ext cx="508593" cy="502636"/>
            </a:xfrm>
            <a:prstGeom prst="roundRect">
              <a:avLst>
                <a:gd name="adj" fmla="val 161684"/>
              </a:avLst>
            </a:prstGeom>
            <a:solidFill>
              <a:schemeClr val="tx1">
                <a:lumMod val="10000"/>
                <a:lumOff val="90000"/>
              </a:schemeClr>
            </a:solidFill>
            <a:ln/>
          </p:spPr>
          <p:txBody>
            <a:bodyPr/>
            <a:lstStyle/>
            <a:p>
              <a:pPr algn="ctr"/>
              <a:r>
                <a:rPr lang="en-US" sz="2000" b="1">
                  <a:latin typeface="Inter" panose="02000503000000020004" pitchFamily="2" charset="0"/>
                  <a:ea typeface="Inter" panose="02000503000000020004" pitchFamily="2" charset="0"/>
                </a:rPr>
                <a:t>2</a:t>
              </a:r>
            </a:p>
          </p:txBody>
        </p:sp>
      </p:grpSp>
      <p:sp>
        <p:nvSpPr>
          <p:cNvPr id="74" name="Text 13">
            <a:extLst>
              <a:ext uri="{FF2B5EF4-FFF2-40B4-BE49-F238E27FC236}">
                <a16:creationId xmlns:a16="http://schemas.microsoft.com/office/drawing/2014/main" id="{85E409DB-9E9C-EB9C-C701-7354C6639787}"/>
              </a:ext>
            </a:extLst>
          </p:cNvPr>
          <p:cNvSpPr/>
          <p:nvPr/>
        </p:nvSpPr>
        <p:spPr>
          <a:xfrm>
            <a:off x="7761593" y="2779066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Fraunces Medium" pitchFamily="34" charset="-120"/>
              </a:rPr>
              <a:t>Human Capital &amp; Capability Enhancement</a:t>
            </a:r>
          </a:p>
          <a:p>
            <a:pPr marL="0" indent="0" algn="l">
              <a:lnSpc>
                <a:spcPts val="2300"/>
              </a:lnSpc>
              <a:buNone/>
            </a:pPr>
            <a:endParaRPr lang="en-US" sz="1850" b="1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Fraunces Medium" pitchFamily="34" charset="-120"/>
            </a:endParaRPr>
          </a:p>
          <a:p>
            <a:pPr marL="0" indent="0" algn="l">
              <a:lnSpc>
                <a:spcPts val="2300"/>
              </a:lnSpc>
              <a:buNone/>
            </a:pPr>
            <a:endParaRPr lang="en-US" sz="1850" b="1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Fraunces Medium" pitchFamily="34" charset="-120"/>
            </a:endParaRPr>
          </a:p>
        </p:txBody>
      </p:sp>
      <p:sp>
        <p:nvSpPr>
          <p:cNvPr id="75" name="Text 14">
            <a:extLst>
              <a:ext uri="{FF2B5EF4-FFF2-40B4-BE49-F238E27FC236}">
                <a16:creationId xmlns:a16="http://schemas.microsoft.com/office/drawing/2014/main" id="{F1663483-71F8-81B2-DE80-B020489C7C39}"/>
              </a:ext>
            </a:extLst>
          </p:cNvPr>
          <p:cNvSpPr/>
          <p:nvPr/>
        </p:nvSpPr>
        <p:spPr>
          <a:xfrm>
            <a:off x="7733116" y="3005812"/>
            <a:ext cx="6004560" cy="415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>
                <a:solidFill>
                  <a:schemeClr val="tx1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Faster individual and team readiness</a:t>
            </a:r>
          </a:p>
          <a:p>
            <a:pPr marL="0" indent="0" algn="l">
              <a:lnSpc>
                <a:spcPts val="2350"/>
              </a:lnSpc>
              <a:buNone/>
            </a:pPr>
            <a:r>
              <a:rPr lang="en-US">
                <a:solidFill>
                  <a:schemeClr val="tx1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Strengthen communication, empathy, and relationship skills</a:t>
            </a:r>
          </a:p>
          <a:p>
            <a:pPr marL="0" indent="0" algn="l">
              <a:lnSpc>
                <a:spcPts val="2350"/>
              </a:lnSpc>
              <a:buNone/>
            </a:pPr>
            <a:r>
              <a:rPr lang="en-US">
                <a:solidFill>
                  <a:schemeClr val="tx1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Develop talent from product familiarity to thematic mastery</a:t>
            </a:r>
          </a:p>
          <a:p>
            <a:pPr marL="0" indent="0" algn="l">
              <a:lnSpc>
                <a:spcPts val="2350"/>
              </a:lnSpc>
              <a:buNone/>
            </a:pPr>
            <a:r>
              <a:rPr lang="en-US">
                <a:solidFill>
                  <a:schemeClr val="tx1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Equip teams for authentic stakeholder engagement</a:t>
            </a:r>
          </a:p>
          <a:p>
            <a:pPr marL="0" indent="0" algn="l">
              <a:lnSpc>
                <a:spcPts val="2350"/>
              </a:lnSpc>
              <a:buNone/>
            </a:pPr>
            <a:endParaRPr lang="en-US">
              <a:solidFill>
                <a:schemeClr val="tx1"/>
              </a:solidFill>
              <a:latin typeface="Epilogue" pitchFamily="34" charset="0"/>
              <a:ea typeface="Epilogue" pitchFamily="34" charset="-122"/>
              <a:cs typeface="Epilogue" pitchFamily="34" charset="-120"/>
            </a:endParaRPr>
          </a:p>
          <a:p>
            <a:pPr marL="0" indent="0" algn="l">
              <a:lnSpc>
                <a:spcPts val="2350"/>
              </a:lnSpc>
              <a:buNone/>
            </a:pPr>
            <a:endParaRPr lang="en-US">
              <a:solidFill>
                <a:schemeClr val="tx1"/>
              </a:solidFill>
              <a:latin typeface="Epilogue" pitchFamily="34" charset="0"/>
              <a:ea typeface="Epilogue" pitchFamily="34" charset="-122"/>
              <a:cs typeface="Epilogue" pitchFamily="34" charset="-120"/>
            </a:endParaRPr>
          </a:p>
          <a:p>
            <a:pPr marL="0" indent="0" algn="l">
              <a:lnSpc>
                <a:spcPts val="2350"/>
              </a:lnSpc>
              <a:buNone/>
            </a:pPr>
            <a:endParaRPr lang="en-US" sz="1450">
              <a:solidFill>
                <a:schemeClr val="tx1"/>
              </a:solidFill>
              <a:latin typeface="Epilogue" pitchFamily="34" charset="0"/>
              <a:ea typeface="Epilogue" pitchFamily="34" charset="-122"/>
              <a:cs typeface="Epilogue" pitchFamily="34" charset="-120"/>
            </a:endParaRPr>
          </a:p>
          <a:p>
            <a:pPr marL="0" indent="0" algn="l">
              <a:lnSpc>
                <a:spcPts val="2350"/>
              </a:lnSpc>
              <a:buNone/>
            </a:pPr>
            <a:endParaRPr lang="en-US" sz="1450">
              <a:solidFill>
                <a:schemeClr val="tx1"/>
              </a:solidFill>
            </a:endParaRPr>
          </a:p>
        </p:txBody>
      </p:sp>
      <p:sp>
        <p:nvSpPr>
          <p:cNvPr id="76" name="Shape 15">
            <a:extLst>
              <a:ext uri="{FF2B5EF4-FFF2-40B4-BE49-F238E27FC236}">
                <a16:creationId xmlns:a16="http://schemas.microsoft.com/office/drawing/2014/main" id="{40A8D72B-090A-704A-97FA-D9B790E93E95}"/>
              </a:ext>
            </a:extLst>
          </p:cNvPr>
          <p:cNvSpPr/>
          <p:nvPr/>
        </p:nvSpPr>
        <p:spPr>
          <a:xfrm>
            <a:off x="934669" y="4581332"/>
            <a:ext cx="6411615" cy="1890847"/>
          </a:xfrm>
          <a:prstGeom prst="roundRect">
            <a:avLst>
              <a:gd name="adj" fmla="val 6478"/>
            </a:avLst>
          </a:prstGeom>
          <a:solidFill>
            <a:schemeClr val="tx1">
              <a:lumMod val="10000"/>
              <a:lumOff val="90000"/>
            </a:schemeClr>
          </a:solidFill>
          <a:ln/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Text 19">
            <a:extLst>
              <a:ext uri="{FF2B5EF4-FFF2-40B4-BE49-F238E27FC236}">
                <a16:creationId xmlns:a16="http://schemas.microsoft.com/office/drawing/2014/main" id="{6D1D9FFE-3D0F-6C24-D5F6-40F9108D55D5}"/>
              </a:ext>
            </a:extLst>
          </p:cNvPr>
          <p:cNvSpPr/>
          <p:nvPr/>
        </p:nvSpPr>
        <p:spPr>
          <a:xfrm>
            <a:off x="1130507" y="4897722"/>
            <a:ext cx="2744986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Fraunces Medium" pitchFamily="34" charset="-120"/>
              </a:rPr>
              <a:t>Competitive Positioning &amp; Market Differentiation</a:t>
            </a:r>
          </a:p>
        </p:txBody>
      </p:sp>
      <p:sp>
        <p:nvSpPr>
          <p:cNvPr id="78" name="Text 20">
            <a:extLst>
              <a:ext uri="{FF2B5EF4-FFF2-40B4-BE49-F238E27FC236}">
                <a16:creationId xmlns:a16="http://schemas.microsoft.com/office/drawing/2014/main" id="{217770A4-FD65-E28E-05A3-E234A155029C}"/>
              </a:ext>
            </a:extLst>
          </p:cNvPr>
          <p:cNvSpPr/>
          <p:nvPr/>
        </p:nvSpPr>
        <p:spPr>
          <a:xfrm>
            <a:off x="1097318" y="5207796"/>
            <a:ext cx="6004441" cy="603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>
                <a:solidFill>
                  <a:schemeClr val="tx1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Integrates with your existing content: commentaries, fact sheets, and sales presentations.</a:t>
            </a:r>
          </a:p>
          <a:p>
            <a:pPr marL="0" indent="0" algn="l">
              <a:lnSpc>
                <a:spcPts val="2350"/>
              </a:lnSpc>
              <a:buNone/>
            </a:pPr>
            <a:r>
              <a:rPr lang="en-US" sz="1450">
                <a:solidFill>
                  <a:schemeClr val="tx1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Ensures development reinforces your firm's narratives.</a:t>
            </a:r>
          </a:p>
          <a:p>
            <a:pPr marL="0" indent="0" algn="l">
              <a:lnSpc>
                <a:spcPts val="2350"/>
              </a:lnSpc>
              <a:buNone/>
            </a:pPr>
            <a:endParaRPr lang="en-US" sz="1450">
              <a:solidFill>
                <a:schemeClr val="tx1"/>
              </a:solidFill>
              <a:latin typeface="Epilogue" pitchFamily="34" charset="0"/>
              <a:ea typeface="Epilogue" pitchFamily="34" charset="-122"/>
              <a:cs typeface="Epilogue" pitchFamily="34" charset="-120"/>
            </a:endParaRPr>
          </a:p>
        </p:txBody>
      </p:sp>
      <p:sp>
        <p:nvSpPr>
          <p:cNvPr id="79" name="Shape 21">
            <a:extLst>
              <a:ext uri="{FF2B5EF4-FFF2-40B4-BE49-F238E27FC236}">
                <a16:creationId xmlns:a16="http://schemas.microsoft.com/office/drawing/2014/main" id="{C63BF479-8369-5473-E597-5EE83D814CBA}"/>
              </a:ext>
            </a:extLst>
          </p:cNvPr>
          <p:cNvSpPr/>
          <p:nvPr/>
        </p:nvSpPr>
        <p:spPr>
          <a:xfrm>
            <a:off x="7550257" y="4581332"/>
            <a:ext cx="6411734" cy="1890847"/>
          </a:xfrm>
          <a:prstGeom prst="roundRect">
            <a:avLst>
              <a:gd name="adj" fmla="val 6478"/>
            </a:avLst>
          </a:prstGeom>
          <a:solidFill>
            <a:schemeClr val="tx1">
              <a:lumMod val="10000"/>
              <a:lumOff val="90000"/>
            </a:schemeClr>
          </a:solidFill>
          <a:ln/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Text 25">
            <a:extLst>
              <a:ext uri="{FF2B5EF4-FFF2-40B4-BE49-F238E27FC236}">
                <a16:creationId xmlns:a16="http://schemas.microsoft.com/office/drawing/2014/main" id="{F852AA9A-34E7-73C5-1412-75B067CE9789}"/>
              </a:ext>
            </a:extLst>
          </p:cNvPr>
          <p:cNvSpPr/>
          <p:nvPr/>
        </p:nvSpPr>
        <p:spPr>
          <a:xfrm>
            <a:off x="7746095" y="4897722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Fraunces Medium" pitchFamily="34" charset="-120"/>
              </a:rPr>
              <a:t>Organizational Consistency &amp; Scalability</a:t>
            </a:r>
          </a:p>
        </p:txBody>
      </p:sp>
      <p:sp>
        <p:nvSpPr>
          <p:cNvPr id="81" name="Text 26">
            <a:extLst>
              <a:ext uri="{FF2B5EF4-FFF2-40B4-BE49-F238E27FC236}">
                <a16:creationId xmlns:a16="http://schemas.microsoft.com/office/drawing/2014/main" id="{442757BA-C0F2-BA78-E041-23E45543D664}"/>
              </a:ext>
            </a:extLst>
          </p:cNvPr>
          <p:cNvSpPr/>
          <p:nvPr/>
        </p:nvSpPr>
        <p:spPr>
          <a:xfrm>
            <a:off x="7733116" y="5228562"/>
            <a:ext cx="6004560" cy="603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>
                <a:solidFill>
                  <a:schemeClr val="tx1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Data-backed coaching decisions</a:t>
            </a:r>
          </a:p>
          <a:p>
            <a:pPr marL="0" indent="0" algn="l">
              <a:lnSpc>
                <a:spcPts val="2350"/>
              </a:lnSpc>
              <a:buNone/>
            </a:pPr>
            <a:r>
              <a:rPr lang="en-US" sz="1450">
                <a:solidFill>
                  <a:schemeClr val="tx1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Real-time visibility into team readiness across products, regions, and individuals.</a:t>
            </a:r>
          </a:p>
          <a:p>
            <a:pPr marL="0" indent="0" algn="l">
              <a:lnSpc>
                <a:spcPts val="2350"/>
              </a:lnSpc>
              <a:buNone/>
            </a:pPr>
            <a:r>
              <a:rPr lang="en-US" sz="1450">
                <a:solidFill>
                  <a:schemeClr val="tx1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Provides data-driven insights for deployment decisions.</a:t>
            </a:r>
          </a:p>
          <a:p>
            <a:pPr marL="0" indent="0" algn="l">
              <a:lnSpc>
                <a:spcPts val="2350"/>
              </a:lnSpc>
              <a:buNone/>
            </a:pPr>
            <a:endParaRPr lang="en-US" sz="1450">
              <a:solidFill>
                <a:schemeClr val="tx1"/>
              </a:solidFill>
              <a:latin typeface="Epilogue" pitchFamily="34" charset="0"/>
              <a:ea typeface="Epilogue" pitchFamily="34" charset="-122"/>
              <a:cs typeface="Epilogue" pitchFamily="34" charset="-12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BA691C9F-467F-C37B-CC21-A786B7DBD55B}"/>
              </a:ext>
            </a:extLst>
          </p:cNvPr>
          <p:cNvGrpSpPr/>
          <p:nvPr/>
        </p:nvGrpSpPr>
        <p:grpSpPr>
          <a:xfrm>
            <a:off x="934669" y="2311236"/>
            <a:ext cx="6427232" cy="502636"/>
            <a:chOff x="7409378" y="2875995"/>
            <a:chExt cx="6427232" cy="502636"/>
          </a:xfrm>
          <a:solidFill>
            <a:srgbClr val="0C4065"/>
          </a:solidFill>
        </p:grpSpPr>
        <p:sp>
          <p:nvSpPr>
            <p:cNvPr id="83" name="Shape 10">
              <a:extLst>
                <a:ext uri="{FF2B5EF4-FFF2-40B4-BE49-F238E27FC236}">
                  <a16:creationId xmlns:a16="http://schemas.microsoft.com/office/drawing/2014/main" id="{3A6BFB6E-272D-5DCB-1E50-63C6B4A010AF}"/>
                </a:ext>
              </a:extLst>
            </p:cNvPr>
            <p:cNvSpPr/>
            <p:nvPr/>
          </p:nvSpPr>
          <p:spPr>
            <a:xfrm>
              <a:off x="7409378" y="3104912"/>
              <a:ext cx="6427232" cy="91440"/>
            </a:xfrm>
            <a:prstGeom prst="roundRect">
              <a:avLst>
                <a:gd name="adj" fmla="val 86605"/>
              </a:avLst>
            </a:prstGeom>
            <a:grpFill/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Shape 11">
              <a:extLst>
                <a:ext uri="{FF2B5EF4-FFF2-40B4-BE49-F238E27FC236}">
                  <a16:creationId xmlns:a16="http://schemas.microsoft.com/office/drawing/2014/main" id="{E48AADC6-2E97-ED92-F680-F033A214656C}"/>
                </a:ext>
              </a:extLst>
            </p:cNvPr>
            <p:cNvSpPr/>
            <p:nvPr/>
          </p:nvSpPr>
          <p:spPr>
            <a:xfrm>
              <a:off x="10340221" y="2875995"/>
              <a:ext cx="508593" cy="502636"/>
            </a:xfrm>
            <a:prstGeom prst="roundRect">
              <a:avLst>
                <a:gd name="adj" fmla="val 161684"/>
              </a:avLst>
            </a:prstGeom>
            <a:solidFill>
              <a:schemeClr val="tx1">
                <a:lumMod val="10000"/>
                <a:lumOff val="90000"/>
              </a:schemeClr>
            </a:solidFill>
            <a:ln/>
          </p:spPr>
          <p:txBody>
            <a:bodyPr/>
            <a:lstStyle/>
            <a:p>
              <a:pPr algn="ctr"/>
              <a:r>
                <a:rPr lang="en-US" sz="2000" b="1">
                  <a:latin typeface="Inter" panose="02000503000000020004" pitchFamily="2" charset="0"/>
                  <a:ea typeface="Inter" panose="02000503000000020004" pitchFamily="2" charset="0"/>
                </a:rPr>
                <a:t>1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D9120D59-ED4E-762F-D299-4AB39A8FB097}"/>
              </a:ext>
            </a:extLst>
          </p:cNvPr>
          <p:cNvGrpSpPr/>
          <p:nvPr/>
        </p:nvGrpSpPr>
        <p:grpSpPr>
          <a:xfrm>
            <a:off x="914400" y="4347083"/>
            <a:ext cx="6427232" cy="502636"/>
            <a:chOff x="7409378" y="2875995"/>
            <a:chExt cx="6427232" cy="502636"/>
          </a:xfrm>
          <a:solidFill>
            <a:srgbClr val="0C4065"/>
          </a:solidFill>
        </p:grpSpPr>
        <p:sp>
          <p:nvSpPr>
            <p:cNvPr id="86" name="Shape 10">
              <a:extLst>
                <a:ext uri="{FF2B5EF4-FFF2-40B4-BE49-F238E27FC236}">
                  <a16:creationId xmlns:a16="http://schemas.microsoft.com/office/drawing/2014/main" id="{42FDFEF0-609E-9C02-3727-E6163FC4CCA5}"/>
                </a:ext>
              </a:extLst>
            </p:cNvPr>
            <p:cNvSpPr/>
            <p:nvPr/>
          </p:nvSpPr>
          <p:spPr>
            <a:xfrm>
              <a:off x="7409378" y="3104912"/>
              <a:ext cx="6427232" cy="91440"/>
            </a:xfrm>
            <a:prstGeom prst="roundRect">
              <a:avLst>
                <a:gd name="adj" fmla="val 86605"/>
              </a:avLst>
            </a:prstGeom>
            <a:grpFill/>
            <a:ln/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7" name="Shape 11">
              <a:extLst>
                <a:ext uri="{FF2B5EF4-FFF2-40B4-BE49-F238E27FC236}">
                  <a16:creationId xmlns:a16="http://schemas.microsoft.com/office/drawing/2014/main" id="{0FFE68AF-5881-6363-11E8-B5BCC1A151C5}"/>
                </a:ext>
              </a:extLst>
            </p:cNvPr>
            <p:cNvSpPr/>
            <p:nvPr/>
          </p:nvSpPr>
          <p:spPr>
            <a:xfrm>
              <a:off x="10340221" y="2875995"/>
              <a:ext cx="508593" cy="502636"/>
            </a:xfrm>
            <a:prstGeom prst="roundRect">
              <a:avLst>
                <a:gd name="adj" fmla="val 161684"/>
              </a:avLst>
            </a:prstGeom>
            <a:solidFill>
              <a:schemeClr val="tx1">
                <a:lumMod val="10000"/>
                <a:lumOff val="90000"/>
              </a:schemeClr>
            </a:solidFill>
            <a:ln/>
          </p:spPr>
          <p:txBody>
            <a:bodyPr/>
            <a:lstStyle/>
            <a:p>
              <a:pPr algn="ctr"/>
              <a:r>
                <a:rPr lang="en-US" sz="2000" b="1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</a:rPr>
                <a:t>3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E3DB8399-5D03-85F3-80EB-0014894053F0}"/>
              </a:ext>
            </a:extLst>
          </p:cNvPr>
          <p:cNvGrpSpPr/>
          <p:nvPr/>
        </p:nvGrpSpPr>
        <p:grpSpPr>
          <a:xfrm>
            <a:off x="7532176" y="4362581"/>
            <a:ext cx="6427232" cy="502636"/>
            <a:chOff x="7409378" y="2875995"/>
            <a:chExt cx="6427232" cy="502636"/>
          </a:xfrm>
          <a:solidFill>
            <a:srgbClr val="0C4065"/>
          </a:solidFill>
        </p:grpSpPr>
        <p:sp>
          <p:nvSpPr>
            <p:cNvPr id="89" name="Shape 10">
              <a:extLst>
                <a:ext uri="{FF2B5EF4-FFF2-40B4-BE49-F238E27FC236}">
                  <a16:creationId xmlns:a16="http://schemas.microsoft.com/office/drawing/2014/main" id="{BB5BA215-E4AD-480E-276C-4858DB9127DE}"/>
                </a:ext>
              </a:extLst>
            </p:cNvPr>
            <p:cNvSpPr/>
            <p:nvPr/>
          </p:nvSpPr>
          <p:spPr>
            <a:xfrm>
              <a:off x="7409378" y="3104912"/>
              <a:ext cx="6427232" cy="91440"/>
            </a:xfrm>
            <a:prstGeom prst="roundRect">
              <a:avLst>
                <a:gd name="adj" fmla="val 86605"/>
              </a:avLst>
            </a:prstGeom>
            <a:grpFill/>
            <a:ln/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0" name="Shape 11">
              <a:extLst>
                <a:ext uri="{FF2B5EF4-FFF2-40B4-BE49-F238E27FC236}">
                  <a16:creationId xmlns:a16="http://schemas.microsoft.com/office/drawing/2014/main" id="{EB8FB932-AD73-169F-3A7A-0382A2AC7C82}"/>
                </a:ext>
              </a:extLst>
            </p:cNvPr>
            <p:cNvSpPr/>
            <p:nvPr/>
          </p:nvSpPr>
          <p:spPr>
            <a:xfrm>
              <a:off x="10340221" y="2875995"/>
              <a:ext cx="508593" cy="502636"/>
            </a:xfrm>
            <a:prstGeom prst="roundRect">
              <a:avLst>
                <a:gd name="adj" fmla="val 161684"/>
              </a:avLst>
            </a:prstGeom>
            <a:solidFill>
              <a:schemeClr val="tx1">
                <a:lumMod val="10000"/>
                <a:lumOff val="90000"/>
              </a:schemeClr>
            </a:solidFill>
            <a:ln/>
          </p:spPr>
          <p:txBody>
            <a:bodyPr/>
            <a:lstStyle/>
            <a:p>
              <a:pPr algn="ctr"/>
              <a:r>
                <a:rPr lang="en-US" sz="2000" b="1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</a:rPr>
                <a:t>4</a:t>
              </a:r>
            </a:p>
          </p:txBody>
        </p:sp>
      </p:grpSp>
      <p:sp>
        <p:nvSpPr>
          <p:cNvPr id="4" name="Google Shape;281;g39206d6c5c0_1_18">
            <a:extLst>
              <a:ext uri="{FF2B5EF4-FFF2-40B4-BE49-F238E27FC236}">
                <a16:creationId xmlns:a16="http://schemas.microsoft.com/office/drawing/2014/main" id="{4C308E5C-03E1-9B32-4EA9-27F94A571F96}"/>
              </a:ext>
            </a:extLst>
          </p:cNvPr>
          <p:cNvSpPr txBox="1"/>
          <p:nvPr/>
        </p:nvSpPr>
        <p:spPr>
          <a:xfrm>
            <a:off x="2478658" y="6702461"/>
            <a:ext cx="9560689" cy="128485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C4065"/>
                </a:solidFill>
                <a:latin typeface="Inter"/>
                <a:ea typeface="Inter"/>
                <a:cs typeface="Inter"/>
                <a:sym typeface="Inter"/>
              </a:rPr>
              <a:t>The Results: </a:t>
            </a:r>
            <a:br>
              <a:rPr lang="en-US" sz="1600" b="1">
                <a:solidFill>
                  <a:srgbClr val="0C4065"/>
                </a:solidFill>
                <a:latin typeface="Inter"/>
                <a:ea typeface="Inter"/>
                <a:cs typeface="Inter"/>
                <a:sym typeface="Inter"/>
              </a:rPr>
            </a:br>
            <a:br>
              <a:rPr lang="en-US" sz="1600" b="1">
                <a:solidFill>
                  <a:srgbClr val="0C4065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en-US" sz="1600" b="1">
                <a:solidFill>
                  <a:srgbClr val="0C4065"/>
                </a:solidFill>
                <a:latin typeface="Inter"/>
                <a:ea typeface="Inter"/>
                <a:cs typeface="Inter"/>
                <a:sym typeface="Inter"/>
              </a:rPr>
              <a:t>Internally - alignment, execution, and clear visibility into what drives growth.</a:t>
            </a:r>
            <a:br>
              <a:rPr lang="en-US" sz="1600" b="1">
                <a:solidFill>
                  <a:srgbClr val="0C4065"/>
                </a:solidFill>
                <a:latin typeface="Inter"/>
                <a:ea typeface="Inter"/>
                <a:cs typeface="Inter"/>
                <a:sym typeface="Inter"/>
              </a:rPr>
            </a:br>
            <a:br>
              <a:rPr lang="en-US" sz="1600" b="1">
                <a:solidFill>
                  <a:srgbClr val="0C4065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en-US" sz="1600" b="1">
                <a:solidFill>
                  <a:srgbClr val="0C4065"/>
                </a:solidFill>
                <a:latin typeface="Inter"/>
                <a:ea typeface="Inter"/>
                <a:cs typeface="Inter"/>
                <a:sym typeface="Inter"/>
              </a:rPr>
              <a:t>Externally - strengthened advisor engagement, trust and business.</a:t>
            </a:r>
            <a:endParaRPr sz="1600">
              <a:solidFill>
                <a:srgbClr val="0C4065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2978805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567F068-4E09-8D04-A629-3DBED2982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154" y="575524"/>
            <a:ext cx="12937146" cy="9664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/>
              <a:t>Why This System Works</a:t>
            </a:r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47B22139-5C8A-44D3-FFF3-960C78975715}"/>
              </a:ext>
            </a:extLst>
          </p:cNvPr>
          <p:cNvSpPr/>
          <p:nvPr/>
        </p:nvSpPr>
        <p:spPr>
          <a:xfrm>
            <a:off x="1236703" y="11091743"/>
            <a:ext cx="62793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endParaRPr lang="en-US" sz="1550">
              <a:solidFill>
                <a:schemeClr val="bg2"/>
              </a:solidFill>
            </a:endParaRPr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7968F52E-9490-CB83-B0C8-FCA25AAB1D5A}"/>
              </a:ext>
            </a:extLst>
          </p:cNvPr>
          <p:cNvSpPr/>
          <p:nvPr/>
        </p:nvSpPr>
        <p:spPr>
          <a:xfrm>
            <a:off x="8007787" y="10883384"/>
            <a:ext cx="62793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endParaRPr lang="en-US" sz="1550">
              <a:solidFill>
                <a:schemeClr val="bg2"/>
              </a:solidFill>
            </a:endParaRPr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F4EAF090-AD33-1CE5-DA05-76F8442C053E}"/>
              </a:ext>
            </a:extLst>
          </p:cNvPr>
          <p:cNvSpPr/>
          <p:nvPr/>
        </p:nvSpPr>
        <p:spPr>
          <a:xfrm>
            <a:off x="8007787" y="11697057"/>
            <a:ext cx="62793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>
              <a:solidFill>
                <a:schemeClr val="bg2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CB8E82C-F301-816E-50F2-12DF1D9F252C}"/>
              </a:ext>
            </a:extLst>
          </p:cNvPr>
          <p:cNvSpPr/>
          <p:nvPr/>
        </p:nvSpPr>
        <p:spPr>
          <a:xfrm>
            <a:off x="914400" y="2943754"/>
            <a:ext cx="12065000" cy="3876643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6978134-BDDA-EC4B-0731-B4A490BF89BD}"/>
              </a:ext>
            </a:extLst>
          </p:cNvPr>
          <p:cNvSpPr/>
          <p:nvPr/>
        </p:nvSpPr>
        <p:spPr>
          <a:xfrm>
            <a:off x="914398" y="2385815"/>
            <a:ext cx="12065000" cy="557939"/>
          </a:xfrm>
          <a:prstGeom prst="rect">
            <a:avLst/>
          </a:prstGeom>
          <a:solidFill>
            <a:srgbClr val="0C4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000080"/>
              </a:highlight>
            </a:endParaRPr>
          </a:p>
        </p:txBody>
      </p:sp>
      <p:sp>
        <p:nvSpPr>
          <p:cNvPr id="22" name="Text 2">
            <a:extLst>
              <a:ext uri="{FF2B5EF4-FFF2-40B4-BE49-F238E27FC236}">
                <a16:creationId xmlns:a16="http://schemas.microsoft.com/office/drawing/2014/main" id="{0C079470-5683-7236-68C9-A38C7EEB25D6}"/>
              </a:ext>
            </a:extLst>
          </p:cNvPr>
          <p:cNvSpPr/>
          <p:nvPr/>
        </p:nvSpPr>
        <p:spPr>
          <a:xfrm>
            <a:off x="1223627" y="2584308"/>
            <a:ext cx="296322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3200" b="1">
                <a:solidFill>
                  <a:schemeClr val="bg1"/>
                </a:solidFill>
                <a:latin typeface="Inter"/>
                <a:ea typeface="Inter"/>
              </a:rPr>
              <a:t>Our Expertise</a:t>
            </a:r>
          </a:p>
        </p:txBody>
      </p:sp>
      <p:sp>
        <p:nvSpPr>
          <p:cNvPr id="23" name="Text 3">
            <a:extLst>
              <a:ext uri="{FF2B5EF4-FFF2-40B4-BE49-F238E27FC236}">
                <a16:creationId xmlns:a16="http://schemas.microsoft.com/office/drawing/2014/main" id="{546C2851-485F-745C-41C5-EA0660614E9C}"/>
              </a:ext>
            </a:extLst>
          </p:cNvPr>
          <p:cNvSpPr/>
          <p:nvPr/>
        </p:nvSpPr>
        <p:spPr>
          <a:xfrm>
            <a:off x="1138209" y="3257793"/>
            <a:ext cx="1161737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400" b="1">
                <a:latin typeface="Inter SemiBold" panose="02000503000000020004" pitchFamily="2" charset="0"/>
                <a:ea typeface="Inter SemiBold" panose="02000503000000020004" pitchFamily="2" charset="0"/>
              </a:rPr>
              <a:t>Giving leaders a system to align teams, elevate individuals, and deliver results</a:t>
            </a:r>
          </a:p>
          <a:p>
            <a:pPr marL="0" indent="0" algn="l">
              <a:lnSpc>
                <a:spcPts val="2500"/>
              </a:lnSpc>
              <a:buNone/>
            </a:pPr>
            <a:endParaRPr lang="en-US" sz="2400" b="1">
              <a:solidFill>
                <a:schemeClr val="bg2"/>
              </a:solidFill>
              <a:latin typeface="Inter SemiBold" panose="02000503000000020004" pitchFamily="2" charset="0"/>
              <a:ea typeface="Inter SemiBold" panose="02000503000000020004" pitchFamily="2" charset="0"/>
            </a:endParaRPr>
          </a:p>
          <a:p>
            <a:pPr marL="0" indent="0" algn="l">
              <a:lnSpc>
                <a:spcPts val="2500"/>
              </a:lnSpc>
              <a:buNone/>
            </a:pPr>
            <a:endParaRPr lang="en-US" sz="2400" b="1">
              <a:solidFill>
                <a:schemeClr val="bg2"/>
              </a:solidFill>
              <a:latin typeface="Inter SemiBold" panose="02000503000000020004" pitchFamily="2" charset="0"/>
              <a:ea typeface="Inter SemiBold" panose="02000503000000020004" pitchFamily="2" charset="0"/>
            </a:endParaRPr>
          </a:p>
        </p:txBody>
      </p:sp>
      <p:sp>
        <p:nvSpPr>
          <p:cNvPr id="24" name="Text 4">
            <a:extLst>
              <a:ext uri="{FF2B5EF4-FFF2-40B4-BE49-F238E27FC236}">
                <a16:creationId xmlns:a16="http://schemas.microsoft.com/office/drawing/2014/main" id="{7F00FE09-C6FF-ECE8-8EE2-319A53D456EB}"/>
              </a:ext>
            </a:extLst>
          </p:cNvPr>
          <p:cNvSpPr/>
          <p:nvPr/>
        </p:nvSpPr>
        <p:spPr>
          <a:xfrm>
            <a:off x="1124061" y="3999413"/>
            <a:ext cx="11617378" cy="2014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222250">
              <a:buFont typeface="Arial" panose="020B0604020202020204" pitchFamily="34" charset="0"/>
              <a:buChar char="•"/>
            </a:pPr>
            <a:r>
              <a:rPr lang="en-US" sz="2000">
                <a:latin typeface="Inter" panose="02000503000000020004" pitchFamily="2" charset="0"/>
                <a:ea typeface="Inter" panose="02000503000000020004" pitchFamily="2" charset="0"/>
              </a:rPr>
              <a:t>Practitioner-led expertise grounded in asset management</a:t>
            </a:r>
            <a:br>
              <a:rPr lang="en-US" sz="2000">
                <a:latin typeface="Inter" panose="02000503000000020004" pitchFamily="2" charset="0"/>
                <a:ea typeface="Inter" panose="02000503000000020004" pitchFamily="2" charset="0"/>
              </a:rPr>
            </a:br>
            <a:endParaRPr lang="en-US" sz="2000"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342900" indent="-222250">
              <a:buFont typeface="Arial" panose="020B0604020202020204" pitchFamily="34" charset="0"/>
              <a:buChar char="•"/>
            </a:pPr>
            <a:r>
              <a:rPr lang="en-US" sz="2000">
                <a:latin typeface="Inter" panose="02000503000000020004" pitchFamily="2" charset="0"/>
                <a:ea typeface="Inter" panose="02000503000000020004" pitchFamily="2" charset="0"/>
              </a:rPr>
              <a:t>We understand distribution, advisor dynamics, and growth challenges</a:t>
            </a:r>
            <a:br>
              <a:rPr lang="en-US" sz="2000">
                <a:latin typeface="Inter" panose="02000503000000020004" pitchFamily="2" charset="0"/>
                <a:ea typeface="Inter" panose="02000503000000020004" pitchFamily="2" charset="0"/>
              </a:rPr>
            </a:br>
            <a:endParaRPr lang="en-US" sz="2000"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342900" indent="-222250">
              <a:buFont typeface="Arial" panose="020B0604020202020204" pitchFamily="34" charset="0"/>
              <a:buChar char="•"/>
            </a:pPr>
            <a:r>
              <a:rPr lang="en-US" sz="2000">
                <a:latin typeface="Inter" panose="02000503000000020004" pitchFamily="2" charset="0"/>
                <a:ea typeface="Inter" panose="02000503000000020004" pitchFamily="2" charset="0"/>
              </a:rPr>
              <a:t>Tailored support—not templates</a:t>
            </a:r>
            <a:br>
              <a:rPr lang="en-US" sz="2000">
                <a:latin typeface="Inter" panose="02000503000000020004" pitchFamily="2" charset="0"/>
                <a:ea typeface="Inter" panose="02000503000000020004" pitchFamily="2" charset="0"/>
              </a:rPr>
            </a:br>
            <a:endParaRPr lang="en-US" sz="2000"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342900" indent="-222250">
              <a:buFont typeface="Arial" panose="020B0604020202020204" pitchFamily="34" charset="0"/>
              <a:buChar char="•"/>
            </a:pPr>
            <a:r>
              <a:rPr lang="en-US" sz="2000">
                <a:latin typeface="Inter" panose="02000503000000020004" pitchFamily="2" charset="0"/>
                <a:ea typeface="Inter" panose="02000503000000020004" pitchFamily="2" charset="0"/>
              </a:rPr>
              <a:t>Always focused on measurable, business-moving outcomes</a:t>
            </a:r>
          </a:p>
          <a:p>
            <a:pPr marL="342900" indent="-342900">
              <a:lnSpc>
                <a:spcPts val="2500"/>
              </a:lnSpc>
              <a:buSzPct val="100000"/>
              <a:buFont typeface="Arial"/>
              <a:buChar char="•"/>
            </a:pPr>
            <a:endParaRPr lang="en-US" sz="2000">
              <a:solidFill>
                <a:schemeClr val="bg2"/>
              </a:solidFill>
            </a:endParaRPr>
          </a:p>
          <a:p>
            <a:pPr marL="342900" indent="-342900">
              <a:lnSpc>
                <a:spcPts val="2500"/>
              </a:lnSpc>
              <a:buSzPct val="100000"/>
              <a:buFont typeface="Arial"/>
              <a:buChar char="•"/>
            </a:pPr>
            <a:endParaRPr lang="en-US" sz="1600">
              <a:solidFill>
                <a:schemeClr val="bg2"/>
              </a:solidFill>
            </a:endParaRPr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endParaRPr lang="en-US" sz="1600">
              <a:solidFill>
                <a:schemeClr val="bg2"/>
              </a:solidFill>
            </a:endParaRPr>
          </a:p>
          <a:p>
            <a:pPr marL="228600" indent="-168275">
              <a:lnSpc>
                <a:spcPts val="2500"/>
              </a:lnSpc>
              <a:buSzPct val="100000"/>
              <a:buFont typeface="Arial"/>
              <a:buChar char="•"/>
            </a:pPr>
            <a:endParaRPr lang="en-US" sz="1600">
              <a:solidFill>
                <a:schemeClr val="bg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342900" indent="-342900">
              <a:lnSpc>
                <a:spcPts val="2500"/>
              </a:lnSpc>
              <a:buSzPct val="100000"/>
              <a:buFont typeface="Arial"/>
              <a:buChar char="•"/>
            </a:pPr>
            <a:endParaRPr lang="en-US" sz="1600">
              <a:solidFill>
                <a:schemeClr val="bg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342900" indent="-342900">
              <a:lnSpc>
                <a:spcPts val="2500"/>
              </a:lnSpc>
              <a:buSzPct val="100000"/>
              <a:buFont typeface="Arial"/>
              <a:buChar char="•"/>
            </a:pPr>
            <a:endParaRPr lang="en-US" sz="1600">
              <a:solidFill>
                <a:schemeClr val="bg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342900" indent="-342900">
              <a:lnSpc>
                <a:spcPts val="2500"/>
              </a:lnSpc>
              <a:buSzPct val="100000"/>
              <a:buFont typeface="Arial"/>
              <a:buChar char="•"/>
            </a:pPr>
            <a:endParaRPr lang="en-US" sz="1600">
              <a:solidFill>
                <a:schemeClr val="bg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endParaRPr lang="en-US" sz="1600">
              <a:solidFill>
                <a:schemeClr val="bg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5" name="Text 7">
            <a:extLst>
              <a:ext uri="{FF2B5EF4-FFF2-40B4-BE49-F238E27FC236}">
                <a16:creationId xmlns:a16="http://schemas.microsoft.com/office/drawing/2014/main" id="{948E2BAE-95A8-0196-D747-35FBB7936D6B}"/>
              </a:ext>
            </a:extLst>
          </p:cNvPr>
          <p:cNvSpPr/>
          <p:nvPr/>
        </p:nvSpPr>
        <p:spPr>
          <a:xfrm>
            <a:off x="1010766" y="4980747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endParaRPr lang="en-US" sz="1550">
              <a:solidFill>
                <a:schemeClr val="bg2"/>
              </a:solidFill>
            </a:endParaRPr>
          </a:p>
        </p:txBody>
      </p:sp>
      <p:sp>
        <p:nvSpPr>
          <p:cNvPr id="26" name="Text 8">
            <a:extLst>
              <a:ext uri="{FF2B5EF4-FFF2-40B4-BE49-F238E27FC236}">
                <a16:creationId xmlns:a16="http://schemas.microsoft.com/office/drawing/2014/main" id="{88F1E068-1C8D-9006-926A-5D8BA2DE9534}"/>
              </a:ext>
            </a:extLst>
          </p:cNvPr>
          <p:cNvSpPr/>
          <p:nvPr/>
        </p:nvSpPr>
        <p:spPr>
          <a:xfrm>
            <a:off x="1010766" y="5367700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endParaRPr lang="en-US" sz="1550">
              <a:solidFill>
                <a:schemeClr val="bg2"/>
              </a:solidFill>
            </a:endParaRPr>
          </a:p>
        </p:txBody>
      </p:sp>
      <p:sp>
        <p:nvSpPr>
          <p:cNvPr id="27" name="Text 9">
            <a:extLst>
              <a:ext uri="{FF2B5EF4-FFF2-40B4-BE49-F238E27FC236}">
                <a16:creationId xmlns:a16="http://schemas.microsoft.com/office/drawing/2014/main" id="{D9CD8A8A-C3DE-79ED-A243-C3CE9E382735}"/>
              </a:ext>
            </a:extLst>
          </p:cNvPr>
          <p:cNvSpPr/>
          <p:nvPr/>
        </p:nvSpPr>
        <p:spPr>
          <a:xfrm>
            <a:off x="1010766" y="5754653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endParaRPr lang="en-US" sz="155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2129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>
          <a:extLst>
            <a:ext uri="{FF2B5EF4-FFF2-40B4-BE49-F238E27FC236}">
              <a16:creationId xmlns:a16="http://schemas.microsoft.com/office/drawing/2014/main" id="{4EB2550F-78F1-6C37-8F19-E50DFC45D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9206d6c5c0_1_2">
            <a:extLst>
              <a:ext uri="{FF2B5EF4-FFF2-40B4-BE49-F238E27FC236}">
                <a16:creationId xmlns:a16="http://schemas.microsoft.com/office/drawing/2014/main" id="{025B65F8-88AA-2C0F-ABBF-ECCE9F590A9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9800" y="560183"/>
            <a:ext cx="12937320" cy="9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/>
          <a:p>
            <a:r>
              <a:rPr lang="en-US"/>
              <a:t>How This Lives Inside INSERT FIRM HERE</a:t>
            </a:r>
            <a:endParaRPr/>
          </a:p>
        </p:txBody>
      </p:sp>
      <p:sp>
        <p:nvSpPr>
          <p:cNvPr id="287" name="Google Shape;287;g39206d6c5c0_1_2">
            <a:extLst>
              <a:ext uri="{FF2B5EF4-FFF2-40B4-BE49-F238E27FC236}">
                <a16:creationId xmlns:a16="http://schemas.microsoft.com/office/drawing/2014/main" id="{D6AE990B-7075-F7D4-66CA-E5B8621CAB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54035" y="2681282"/>
            <a:ext cx="11775240" cy="329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/>
          <a:p>
            <a:pPr indent="-289560">
              <a:lnSpc>
                <a:spcPct val="150000"/>
              </a:lnSpc>
              <a:buChar char="●"/>
            </a:pPr>
            <a:r>
              <a:rPr lang="en-US" dirty="0"/>
              <a:t>Asynchronous where possible to minimize disruption</a:t>
            </a:r>
          </a:p>
          <a:p>
            <a:pPr indent="-289560">
              <a:lnSpc>
                <a:spcPct val="150000"/>
              </a:lnSpc>
              <a:buChar char="●"/>
            </a:pPr>
            <a:r>
              <a:rPr lang="en-US" dirty="0"/>
              <a:t>Synchronous coaching with a flexible cadence</a:t>
            </a:r>
          </a:p>
          <a:p>
            <a:pPr indent="-289560">
              <a:lnSpc>
                <a:spcPct val="150000"/>
              </a:lnSpc>
              <a:buChar char="●"/>
            </a:pPr>
            <a:r>
              <a:rPr lang="en-US" dirty="0"/>
              <a:t>AlphaScale as visible partner reinforcing VanEck leadership</a:t>
            </a:r>
          </a:p>
          <a:p>
            <a:pPr indent="-289560">
              <a:lnSpc>
                <a:spcPct val="150000"/>
              </a:lnSpc>
              <a:buChar char="●"/>
            </a:pPr>
            <a:r>
              <a:rPr lang="en-US" dirty="0"/>
              <a:t>Intelligence-led, not activity-led development</a:t>
            </a:r>
            <a:endParaRPr dirty="0"/>
          </a:p>
        </p:txBody>
      </p:sp>
      <p:sp>
        <p:nvSpPr>
          <p:cNvPr id="288" name="Google Shape;288;g39206d6c5c0_1_2">
            <a:extLst>
              <a:ext uri="{FF2B5EF4-FFF2-40B4-BE49-F238E27FC236}">
                <a16:creationId xmlns:a16="http://schemas.microsoft.com/office/drawing/2014/main" id="{1A1EE73E-9C3B-2252-8D38-E3945BEB73ED}"/>
              </a:ext>
            </a:extLst>
          </p:cNvPr>
          <p:cNvSpPr txBox="1"/>
          <p:nvPr/>
        </p:nvSpPr>
        <p:spPr>
          <a:xfrm>
            <a:off x="836099" y="1752078"/>
            <a:ext cx="12326400" cy="68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>
              <a:lnSpc>
                <a:spcPct val="115000"/>
              </a:lnSpc>
              <a:spcBef>
                <a:spcPts val="1440"/>
              </a:spcBef>
              <a:spcAft>
                <a:spcPts val="1440"/>
              </a:spcAft>
            </a:pPr>
            <a:r>
              <a:rPr lang="en-US" sz="24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Design Principles</a:t>
            </a:r>
            <a:endParaRPr sz="2400" b="1">
              <a:solidFill>
                <a:srgbClr val="0C4065"/>
              </a:solidFill>
              <a:latin typeface="Inter" panose="020B0604020202020204" charset="0"/>
              <a:ea typeface="Inter" panose="020B0604020202020204" charset="0"/>
              <a:cs typeface="Inter"/>
              <a:sym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2690245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>
          <a:extLst>
            <a:ext uri="{FF2B5EF4-FFF2-40B4-BE49-F238E27FC236}">
              <a16:creationId xmlns:a16="http://schemas.microsoft.com/office/drawing/2014/main" id="{E02B2BDE-3FF3-0E14-EFA9-40891BAAE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9206d6c5c0_1_2">
            <a:extLst>
              <a:ext uri="{FF2B5EF4-FFF2-40B4-BE49-F238E27FC236}">
                <a16:creationId xmlns:a16="http://schemas.microsoft.com/office/drawing/2014/main" id="{D8A16BD8-E9A5-2A38-D9B4-775AC72FD7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9800" y="560183"/>
            <a:ext cx="12937320" cy="9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/>
          <a:p>
            <a:r>
              <a:rPr lang="en-US"/>
              <a:t>Participation and Core Components</a:t>
            </a:r>
            <a:endParaRPr/>
          </a:p>
        </p:txBody>
      </p:sp>
      <p:sp>
        <p:nvSpPr>
          <p:cNvPr id="287" name="Google Shape;287;g39206d6c5c0_1_2">
            <a:extLst>
              <a:ext uri="{FF2B5EF4-FFF2-40B4-BE49-F238E27FC236}">
                <a16:creationId xmlns:a16="http://schemas.microsoft.com/office/drawing/2014/main" id="{648E9797-50AF-8BA9-4BC1-BE7B98CA43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8288" y="2092458"/>
            <a:ext cx="5541965" cy="5294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 marL="547370" indent="-200025">
              <a:lnSpc>
                <a:spcPct val="150000"/>
              </a:lnSpc>
              <a:buChar char="●"/>
            </a:pPr>
            <a:r>
              <a:rPr lang="en-US" sz="2000" dirty="0"/>
              <a:t>Participants</a:t>
            </a:r>
            <a:endParaRPr lang="en-US" dirty="0"/>
          </a:p>
          <a:p>
            <a:pPr lvl="1" indent="-289560">
              <a:lnSpc>
                <a:spcPct val="150000"/>
              </a:lnSpc>
              <a:buChar char="●"/>
            </a:pPr>
            <a:r>
              <a:rPr lang="en-US" dirty="0"/>
              <a:t>External and Internal Wholesalers</a:t>
            </a:r>
          </a:p>
          <a:p>
            <a:pPr lvl="1" indent="-289560">
              <a:lnSpc>
                <a:spcPct val="150000"/>
              </a:lnSpc>
              <a:buChar char="●"/>
            </a:pPr>
            <a:r>
              <a:rPr lang="en-US" dirty="0"/>
              <a:t>National Accounts (parallel track)</a:t>
            </a:r>
          </a:p>
          <a:p>
            <a:pPr lvl="1" indent="-289560">
              <a:lnSpc>
                <a:spcPct val="150000"/>
              </a:lnSpc>
              <a:buChar char="●"/>
            </a:pPr>
            <a:r>
              <a:rPr lang="en-US" dirty="0"/>
              <a:t>Product Specialists</a:t>
            </a:r>
          </a:p>
          <a:p>
            <a:pPr lvl="1" indent="-289560">
              <a:lnSpc>
                <a:spcPct val="150000"/>
              </a:lnSpc>
              <a:buChar char="●"/>
            </a:pPr>
            <a:r>
              <a:rPr lang="en-US" dirty="0"/>
              <a:t>Front-line Sales Leadership</a:t>
            </a:r>
          </a:p>
          <a:p>
            <a:pPr marL="547370" indent="-200025">
              <a:lnSpc>
                <a:spcPct val="150000"/>
              </a:lnSpc>
              <a:buChar char="●"/>
            </a:pPr>
            <a:r>
              <a:rPr lang="en-US" sz="2000" dirty="0"/>
              <a:t>Core Components</a:t>
            </a:r>
          </a:p>
          <a:p>
            <a:pPr lvl="1" indent="-289560">
              <a:lnSpc>
                <a:spcPct val="150000"/>
              </a:lnSpc>
              <a:buChar char="●"/>
            </a:pPr>
            <a:r>
              <a:rPr lang="en-US" dirty="0"/>
              <a:t>Product Intelligence</a:t>
            </a:r>
          </a:p>
          <a:p>
            <a:pPr lvl="1" indent="-289560">
              <a:lnSpc>
                <a:spcPct val="150000"/>
              </a:lnSpc>
              <a:buChar char="●"/>
            </a:pPr>
            <a:r>
              <a:rPr lang="en-US" dirty="0"/>
              <a:t>Sales Intelligence</a:t>
            </a:r>
          </a:p>
          <a:p>
            <a:pPr lvl="1" indent="-289560">
              <a:lnSpc>
                <a:spcPct val="150000"/>
              </a:lnSpc>
              <a:buChar char="●"/>
            </a:pPr>
            <a:r>
              <a:rPr lang="en-US" dirty="0"/>
              <a:t>Coaching Insights </a:t>
            </a:r>
          </a:p>
        </p:txBody>
      </p:sp>
      <p:sp>
        <p:nvSpPr>
          <p:cNvPr id="288" name="Google Shape;288;g39206d6c5c0_1_2">
            <a:extLst>
              <a:ext uri="{FF2B5EF4-FFF2-40B4-BE49-F238E27FC236}">
                <a16:creationId xmlns:a16="http://schemas.microsoft.com/office/drawing/2014/main" id="{7E29595B-1DC2-06C4-0517-90DE41EE2FFF}"/>
              </a:ext>
            </a:extLst>
          </p:cNvPr>
          <p:cNvSpPr txBox="1"/>
          <p:nvPr/>
        </p:nvSpPr>
        <p:spPr>
          <a:xfrm>
            <a:off x="836099" y="1752078"/>
            <a:ext cx="12326400" cy="68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>
              <a:lnSpc>
                <a:spcPct val="115000"/>
              </a:lnSpc>
              <a:spcBef>
                <a:spcPts val="1440"/>
              </a:spcBef>
              <a:spcAft>
                <a:spcPts val="1440"/>
              </a:spcAft>
            </a:pPr>
            <a:endParaRPr sz="2400" b="1">
              <a:solidFill>
                <a:srgbClr val="0C4065"/>
              </a:solidFill>
              <a:latin typeface="Inter" panose="020B0604020202020204" charset="0"/>
              <a:ea typeface="Inter" panose="020B0604020202020204" charset="0"/>
              <a:cs typeface="Inter"/>
              <a:sym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2599797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3425" y="513636"/>
            <a:ext cx="2979658" cy="3724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endParaRPr lang="en-US" sz="2300"/>
          </a:p>
        </p:txBody>
      </p:sp>
      <p:sp>
        <p:nvSpPr>
          <p:cNvPr id="8" name="Text 5"/>
          <p:cNvSpPr/>
          <p:nvPr/>
        </p:nvSpPr>
        <p:spPr>
          <a:xfrm>
            <a:off x="12093080" y="4062734"/>
            <a:ext cx="6436400" cy="1906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1500"/>
              </a:lnSpc>
              <a:buSzPct val="100000"/>
              <a:buChar char="•"/>
            </a:pPr>
            <a:endParaRPr lang="en-US" sz="900">
              <a:solidFill>
                <a:schemeClr val="tx1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2093080" y="4295025"/>
            <a:ext cx="6436400" cy="1906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1500"/>
              </a:lnSpc>
              <a:buSzPct val="100000"/>
              <a:buChar char="•"/>
            </a:pPr>
            <a:endParaRPr lang="en-US" sz="900">
              <a:solidFill>
                <a:schemeClr val="tx1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2093080" y="4527316"/>
            <a:ext cx="6436400" cy="1906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1500"/>
              </a:lnSpc>
              <a:buSzPct val="100000"/>
              <a:buChar char="•"/>
            </a:pPr>
            <a:endParaRPr lang="en-US" sz="900">
              <a:solidFill>
                <a:schemeClr val="tx1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7468195" y="6203762"/>
            <a:ext cx="6436400" cy="2096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500"/>
              </a:lnSpc>
              <a:buSzPct val="100000"/>
              <a:buChar char="•"/>
            </a:pPr>
            <a:endParaRPr lang="en-US" sz="900">
              <a:solidFill>
                <a:schemeClr val="tx1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7468195" y="6436053"/>
            <a:ext cx="6436400" cy="2096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500"/>
              </a:lnSpc>
              <a:buSzPct val="100000"/>
              <a:buChar char="•"/>
            </a:pPr>
            <a:endParaRPr lang="en-US" sz="900">
              <a:solidFill>
                <a:schemeClr val="tx1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AA0D12FC-9858-7F91-93D1-021E1825B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579" y="644973"/>
            <a:ext cx="12937146" cy="9664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/>
              <a:t>System Delivery</a:t>
            </a:r>
            <a:br>
              <a:rPr lang="en-US"/>
            </a:br>
            <a:endParaRPr lang="en-US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BE4A03EB-79FA-3225-635F-C4AC943504A2}"/>
              </a:ext>
            </a:extLst>
          </p:cNvPr>
          <p:cNvSpPr txBox="1">
            <a:spLocks/>
          </p:cNvSpPr>
          <p:nvPr/>
        </p:nvSpPr>
        <p:spPr>
          <a:xfrm>
            <a:off x="9654990" y="3095267"/>
            <a:ext cx="4835326" cy="3445626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548640" marR="0" lvl="0" indent="-4267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1097280" marR="0" lvl="1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645920" marR="0" lvl="2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2194560" marR="0" lvl="3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743200" marR="0" lvl="4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3291840" marR="0" lvl="5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840480" marR="0" lvl="6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4389120" marR="0" lvl="7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937760" marR="0" lvl="8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14287" indent="0">
              <a:buNone/>
            </a:pPr>
            <a:r>
              <a:rPr lang="en-US" sz="1400">
                <a:latin typeface="Inter" panose="020B0604020202020204" charset="0"/>
                <a:ea typeface="Inter" panose="020B0604020202020204" charset="0"/>
              </a:rPr>
              <a:t>High-impact, in-person sessions for key moments—sales conferences, leadership offsites, kickoffs. </a:t>
            </a:r>
          </a:p>
          <a:p>
            <a:pPr marL="14287" indent="0">
              <a:buNone/>
            </a:pPr>
            <a:br>
              <a:rPr lang="en-US" sz="1400">
                <a:latin typeface="Inter" panose="020B0604020202020204" charset="0"/>
                <a:ea typeface="Inter" panose="020B0604020202020204" charset="0"/>
              </a:rPr>
            </a:br>
            <a:r>
              <a:rPr lang="en-US" sz="1400">
                <a:latin typeface="Inter" panose="020B0604020202020204" charset="0"/>
                <a:ea typeface="Inter" panose="020B0604020202020204" charset="0"/>
              </a:rPr>
              <a:t>They create energy, build alignment, and set the foundation for development.</a:t>
            </a:r>
          </a:p>
          <a:p>
            <a:pPr marL="14287" indent="0">
              <a:buNone/>
            </a:pPr>
            <a:endParaRPr lang="en-US" sz="1400">
              <a:latin typeface="Inter" panose="020B0604020202020204" charset="0"/>
              <a:ea typeface="Inter" panose="020B0604020202020204" charset="0"/>
            </a:endParaRPr>
          </a:p>
          <a:p>
            <a:pPr marL="342900" marR="0" lvl="0" indent="-161925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103188" algn="l"/>
              </a:tabLst>
              <a:defRPr/>
            </a:pPr>
            <a:r>
              <a:rPr lang="en-US" sz="1400">
                <a:latin typeface="Inter" panose="020B0604020202020204" charset="0"/>
                <a:ea typeface="Inter" panose="020B0604020202020204" charset="0"/>
                <a:sym typeface="Arial"/>
              </a:rPr>
              <a:t>Launch new initiatives</a:t>
            </a:r>
          </a:p>
          <a:p>
            <a:pPr marL="342900" marR="0" lvl="0" indent="-161925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103188" algn="l"/>
              </a:tabLst>
              <a:defRPr/>
            </a:pPr>
            <a:r>
              <a:rPr lang="en-US" sz="1400">
                <a:latin typeface="Inter" panose="020B0604020202020204" charset="0"/>
                <a:ea typeface="Inter" panose="020B0604020202020204" charset="0"/>
                <a:sym typeface="Arial"/>
              </a:rPr>
              <a:t>Build cross-team relationships</a:t>
            </a:r>
          </a:p>
          <a:p>
            <a:pPr marL="342900" marR="0" lvl="0" indent="-161925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103188" algn="l"/>
              </a:tabLst>
              <a:defRPr/>
            </a:pPr>
            <a:r>
              <a:rPr lang="en-US" sz="1400">
                <a:latin typeface="Inter" panose="020B0604020202020204" charset="0"/>
                <a:ea typeface="Inter" panose="020B0604020202020204" charset="0"/>
                <a:sym typeface="Arial"/>
              </a:rPr>
              <a:t>Deep-dive workshops on complex topics</a:t>
            </a:r>
          </a:p>
          <a:p>
            <a:pPr marL="342900" marR="0" lvl="0" indent="-161925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103188" algn="l"/>
              </a:tabLst>
              <a:defRPr/>
            </a:pPr>
            <a:r>
              <a:rPr lang="en-US" sz="1400">
                <a:latin typeface="Inter" panose="020B0604020202020204" charset="0"/>
                <a:ea typeface="Inter" panose="020B0604020202020204" charset="0"/>
                <a:sym typeface="Arial"/>
              </a:rPr>
              <a:t>Celebrate achievements and reinforce culture</a:t>
            </a:r>
          </a:p>
          <a:p>
            <a:pPr marL="342900" marR="0" lvl="0" indent="-161925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>
                <a:tab pos="103188" algn="l"/>
              </a:tabLst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Inter" panose="020B0604020202020204" charset="0"/>
              <a:ea typeface="Inter" panose="020B0604020202020204" charset="0"/>
              <a:cs typeface="Arial"/>
              <a:sym typeface="Arial"/>
            </a:endParaRP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Inter" panose="020B0604020202020204" charset="0"/>
              <a:ea typeface="Inter" panose="020B0604020202020204" charset="0"/>
              <a:cs typeface="Arial"/>
              <a:sym typeface="Arial"/>
            </a:endParaRP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Inter" panose="020B0604020202020204" charset="0"/>
              <a:ea typeface="Inter" panose="020B0604020202020204" charset="0"/>
              <a:cs typeface="Arial"/>
              <a:sym typeface="Arial"/>
            </a:endParaRPr>
          </a:p>
          <a:p>
            <a:pPr marL="14287" indent="0">
              <a:buNone/>
            </a:pPr>
            <a:endParaRPr lang="en-US" sz="1400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CFDE263F-6B97-4D39-08C6-B65846A960BA}"/>
              </a:ext>
            </a:extLst>
          </p:cNvPr>
          <p:cNvSpPr txBox="1">
            <a:spLocks/>
          </p:cNvSpPr>
          <p:nvPr/>
        </p:nvSpPr>
        <p:spPr>
          <a:xfrm>
            <a:off x="4526579" y="3077135"/>
            <a:ext cx="5128410" cy="3463758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548640" marR="0" lvl="0" indent="-4267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1097280" marR="0" lvl="1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645920" marR="0" lvl="2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2194560" marR="0" lvl="3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743200" marR="0" lvl="4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3291840" marR="0" lvl="5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840480" marR="0" lvl="6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4389120" marR="0" lvl="7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937760" marR="0" lvl="8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59055" indent="0">
              <a:buNone/>
            </a:pPr>
            <a:r>
              <a:rPr lang="en-US" sz="1400"/>
              <a:t> Flexible virtual delivery that fits seamlessly into busy </a:t>
            </a:r>
            <a:r>
              <a:rPr lang="en-US" sz="1400">
                <a:latin typeface="Inter" panose="020B0604020202020204" charset="0"/>
                <a:ea typeface="Inter" panose="020B0604020202020204" charset="0"/>
              </a:rPr>
              <a:t>schedules:</a:t>
            </a:r>
          </a:p>
          <a:p>
            <a:pPr marL="344488" indent="-115888">
              <a:buFont typeface="Arial" panose="020B0604020202020204" pitchFamily="34" charset="0"/>
              <a:buChar char="•"/>
            </a:pPr>
            <a:r>
              <a:rPr lang="en-US" sz="1400" b="1">
                <a:latin typeface="Inter" panose="020B0604020202020204" charset="0"/>
                <a:ea typeface="Inter" panose="020B0604020202020204" charset="0"/>
              </a:rPr>
              <a:t>Large Group Sessions: </a:t>
            </a:r>
            <a:r>
              <a:rPr lang="en-US" sz="1400">
                <a:latin typeface="Inter" panose="020B0604020202020204" charset="0"/>
                <a:ea typeface="Inter" panose="020B0604020202020204" charset="0"/>
              </a:rPr>
              <a:t>Quarterly/monthly team calls to reinforce key messages and share best practices.</a:t>
            </a:r>
          </a:p>
          <a:p>
            <a:pPr marL="344488" indent="-115888">
              <a:buFont typeface="Arial" panose="020B0604020202020204" pitchFamily="34" charset="0"/>
              <a:buChar char="•"/>
            </a:pPr>
            <a:r>
              <a:rPr lang="en-US" sz="1400" b="1">
                <a:latin typeface="Inter" panose="020B0604020202020204" charset="0"/>
                <a:ea typeface="Inter" panose="020B0604020202020204" charset="0"/>
              </a:rPr>
              <a:t>Small Group Workshops: </a:t>
            </a:r>
            <a:r>
              <a:rPr lang="en-US" sz="1400">
                <a:latin typeface="Inter" panose="020B0604020202020204" charset="0"/>
                <a:ea typeface="Inter" panose="020B0604020202020204" charset="0"/>
              </a:rPr>
              <a:t>Regional or product-focused cohorts for specific skill development.</a:t>
            </a:r>
          </a:p>
          <a:p>
            <a:pPr marL="344488" indent="-115888">
              <a:buFont typeface="Arial" panose="020B0604020202020204" pitchFamily="34" charset="0"/>
              <a:buChar char="•"/>
            </a:pPr>
            <a:r>
              <a:rPr lang="en-US" sz="1400" b="1">
                <a:latin typeface="Inter" panose="020B0604020202020204" charset="0"/>
                <a:ea typeface="Inter" panose="020B0604020202020204" charset="0"/>
              </a:rPr>
              <a:t>1:1 Coaching: </a:t>
            </a:r>
            <a:r>
              <a:rPr lang="en-US" sz="1400">
                <a:latin typeface="Inter" panose="020B0604020202020204" charset="0"/>
                <a:ea typeface="Inter" panose="020B0604020202020204" charset="0"/>
              </a:rPr>
              <a:t>Personalized sessions for high-priority individuals or leaders needing targeted support.</a:t>
            </a:r>
          </a:p>
          <a:p>
            <a:pPr marL="59055" indent="0">
              <a:buNone/>
            </a:pPr>
            <a:r>
              <a:rPr lang="en-US" sz="1400" i="1">
                <a:latin typeface="Inter" panose="020B0604020202020204" charset="0"/>
                <a:ea typeface="Inter" panose="020B0604020202020204" charset="0"/>
              </a:rPr>
              <a:t>All virtual sessions include integrated assessments for continuous learning measurement and progress tracking.</a:t>
            </a:r>
            <a:br>
              <a:rPr lang="en-US" sz="1400">
                <a:latin typeface="Inter" panose="020B0604020202020204" charset="0"/>
                <a:ea typeface="Inter" panose="020B0604020202020204" charset="0"/>
              </a:rPr>
            </a:br>
            <a:endParaRPr lang="en-US" sz="140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85D8749-47A0-9543-0A04-BBB2A90AED88}"/>
              </a:ext>
            </a:extLst>
          </p:cNvPr>
          <p:cNvSpPr/>
          <p:nvPr/>
        </p:nvSpPr>
        <p:spPr>
          <a:xfrm>
            <a:off x="4492601" y="2456828"/>
            <a:ext cx="5328738" cy="613733"/>
          </a:xfrm>
          <a:prstGeom prst="rect">
            <a:avLst/>
          </a:prstGeom>
          <a:solidFill>
            <a:srgbClr val="0C4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>
                <a:latin typeface="Inter" panose="020B0604020202020204" charset="0"/>
                <a:ea typeface="Inter" panose="020B0604020202020204" charset="0"/>
              </a:rPr>
              <a:t>Virtual Coaching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6EEB4FA2-593E-042F-30DD-B218680B2491}"/>
              </a:ext>
            </a:extLst>
          </p:cNvPr>
          <p:cNvSpPr txBox="1">
            <a:spLocks/>
          </p:cNvSpPr>
          <p:nvPr/>
        </p:nvSpPr>
        <p:spPr>
          <a:xfrm>
            <a:off x="527847" y="1690116"/>
            <a:ext cx="1330641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548640" marR="0" lvl="0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880" b="0" i="0" u="none" strike="noStrike" cap="none">
                <a:solidFill>
                  <a:srgbClr val="003370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1097280" marR="0" lvl="1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645920" marR="0" lvl="2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2194560" marR="0" lvl="3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743200" marR="0" lvl="4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3291840" marR="0" lvl="5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840480" marR="0" lvl="6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4389120" marR="0" lvl="7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937760" marR="0" lvl="8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r>
              <a:rPr lang="en-US" sz="2800" b="1">
                <a:solidFill>
                  <a:srgbClr val="0C4065"/>
                </a:solidFill>
              </a:rPr>
              <a:t>Simultaneously - Ongoing, Flexible</a:t>
            </a:r>
            <a:r>
              <a:rPr lang="en-US" sz="2800" b="1"/>
              <a:t> and Structured </a:t>
            </a:r>
            <a:endParaRPr lang="en-US" sz="2400" b="1"/>
          </a:p>
        </p:txBody>
      </p:sp>
      <p:sp>
        <p:nvSpPr>
          <p:cNvPr id="3" name="Text 11">
            <a:extLst>
              <a:ext uri="{FF2B5EF4-FFF2-40B4-BE49-F238E27FC236}">
                <a16:creationId xmlns:a16="http://schemas.microsoft.com/office/drawing/2014/main" id="{F4CA45C2-B64D-F6AE-052E-5938193BDD32}"/>
              </a:ext>
            </a:extLst>
          </p:cNvPr>
          <p:cNvSpPr/>
          <p:nvPr/>
        </p:nvSpPr>
        <p:spPr>
          <a:xfrm>
            <a:off x="446074" y="6145142"/>
            <a:ext cx="6436400" cy="2096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500"/>
              </a:lnSpc>
              <a:buSzPct val="100000"/>
              <a:buChar char="•"/>
            </a:pPr>
            <a:endParaRPr lang="en-US" sz="900">
              <a:solidFill>
                <a:schemeClr val="tx1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4" name="Text 12">
            <a:extLst>
              <a:ext uri="{FF2B5EF4-FFF2-40B4-BE49-F238E27FC236}">
                <a16:creationId xmlns:a16="http://schemas.microsoft.com/office/drawing/2014/main" id="{05F89C83-4825-FD13-623D-1B97E53AD242}"/>
              </a:ext>
            </a:extLst>
          </p:cNvPr>
          <p:cNvSpPr/>
          <p:nvPr/>
        </p:nvSpPr>
        <p:spPr>
          <a:xfrm>
            <a:off x="446074" y="6331212"/>
            <a:ext cx="6436400" cy="2096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500"/>
              </a:lnSpc>
              <a:buSzPct val="100000"/>
              <a:buChar char="•"/>
            </a:pPr>
            <a:endParaRPr lang="en-US" sz="900">
              <a:solidFill>
                <a:schemeClr val="tx1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041096B-F9D1-3D04-D48A-D2FE88D4CCA0}"/>
              </a:ext>
            </a:extLst>
          </p:cNvPr>
          <p:cNvSpPr txBox="1">
            <a:spLocks/>
          </p:cNvSpPr>
          <p:nvPr/>
        </p:nvSpPr>
        <p:spPr>
          <a:xfrm>
            <a:off x="123095" y="3095266"/>
            <a:ext cx="4502693" cy="3445627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548640" marR="0" lvl="0" indent="-4267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1097280" marR="0" lvl="1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645920" marR="0" lvl="2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2194560" marR="0" lvl="3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743200" marR="0" lvl="4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3291840" marR="0" lvl="5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840480" marR="0" lvl="6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4389120" marR="0" lvl="7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937760" marR="0" lvl="8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59055" indent="0">
              <a:buNone/>
            </a:pPr>
            <a:r>
              <a:rPr lang="en-US" sz="1400"/>
              <a:t>A flexible, web-based intelligence system that evolves with your products, teams, and firm priorities.</a:t>
            </a:r>
            <a:endParaRPr lang="en-US" sz="1400">
              <a:latin typeface="Inter" panose="020B0604020202020204" charset="0"/>
              <a:ea typeface="Inter" panose="020B0604020202020204" charset="0"/>
            </a:endParaRPr>
          </a:p>
          <a:p>
            <a:pPr marL="514350" indent="-165100">
              <a:buFont typeface="Arial" panose="020B0604020202020204" pitchFamily="34" charset="0"/>
              <a:buChar char="•"/>
            </a:pPr>
            <a:r>
              <a:rPr lang="en-US" sz="1400">
                <a:latin typeface="Inter" panose="020B0604020202020204" charset="0"/>
                <a:ea typeface="Inter" panose="020B0604020202020204" charset="0"/>
              </a:rPr>
              <a:t>Product Intelligence and Sales Intelligence are web-based and accessible to both teams and leadership</a:t>
            </a:r>
          </a:p>
          <a:p>
            <a:pPr marL="514350" indent="-165100">
              <a:buFont typeface="Arial" panose="020B0604020202020204" pitchFamily="34" charset="0"/>
              <a:buChar char="•"/>
            </a:pPr>
            <a:r>
              <a:rPr lang="en-US" sz="1400"/>
              <a:t>Products, themes, and firm outlooks can evolve over time within the system</a:t>
            </a:r>
          </a:p>
          <a:p>
            <a:pPr marL="514350" indent="-165100">
              <a:buFont typeface="Arial" panose="020B0604020202020204" pitchFamily="34" charset="0"/>
              <a:buChar char="•"/>
            </a:pPr>
            <a:r>
              <a:rPr lang="en-US" sz="1400">
                <a:latin typeface="Inter" panose="020B0604020202020204" charset="0"/>
                <a:ea typeface="Inter" panose="020B0604020202020204" charset="0"/>
              </a:rPr>
              <a:t>Subjects and scoring can be tailored by role, team, and function</a:t>
            </a:r>
            <a:br>
              <a:rPr lang="en-US" sz="1400">
                <a:latin typeface="Inter" panose="020B0604020202020204" charset="0"/>
                <a:ea typeface="Inter" panose="020B0604020202020204" charset="0"/>
              </a:rPr>
            </a:br>
            <a:endParaRPr lang="en-US" sz="140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2B60C7-596A-FF66-44A3-312738CC63D7}"/>
              </a:ext>
            </a:extLst>
          </p:cNvPr>
          <p:cNvSpPr/>
          <p:nvPr/>
        </p:nvSpPr>
        <p:spPr>
          <a:xfrm>
            <a:off x="140084" y="2456828"/>
            <a:ext cx="4352517" cy="613733"/>
          </a:xfrm>
          <a:prstGeom prst="rect">
            <a:avLst/>
          </a:prstGeom>
          <a:solidFill>
            <a:srgbClr val="0C4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>
                <a:latin typeface="Inter" panose="020B0604020202020204" charset="0"/>
                <a:ea typeface="Inter" panose="020B0604020202020204" charset="0"/>
              </a:rPr>
              <a:t>Web Based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B77AC5A-D9F4-E48C-2D0D-694620F9B6F3}"/>
              </a:ext>
            </a:extLst>
          </p:cNvPr>
          <p:cNvSpPr/>
          <p:nvPr/>
        </p:nvSpPr>
        <p:spPr>
          <a:xfrm>
            <a:off x="9787361" y="2456827"/>
            <a:ext cx="4702954" cy="613733"/>
          </a:xfrm>
          <a:prstGeom prst="rect">
            <a:avLst/>
          </a:prstGeom>
          <a:solidFill>
            <a:srgbClr val="0C4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>
                <a:latin typeface="Inter" panose="020B0604020202020204" charset="0"/>
                <a:ea typeface="Inter" panose="020B0604020202020204" charset="0"/>
              </a:rPr>
              <a:t>Supplemental In-Person Engagements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>
          <a:extLst>
            <a:ext uri="{FF2B5EF4-FFF2-40B4-BE49-F238E27FC236}">
              <a16:creationId xmlns:a16="http://schemas.microsoft.com/office/drawing/2014/main" id="{CF00F020-2D5F-6CC7-B68A-99B1757A8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9206d6c5c0_1_2">
            <a:extLst>
              <a:ext uri="{FF2B5EF4-FFF2-40B4-BE49-F238E27FC236}">
                <a16:creationId xmlns:a16="http://schemas.microsoft.com/office/drawing/2014/main" id="{A70F46CB-1A62-13AD-9997-985BE8AE59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9800" y="560183"/>
            <a:ext cx="12937320" cy="9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/>
          <a:p>
            <a:r>
              <a:rPr lang="en-US"/>
              <a:t>Leadership Visibility and Progression</a:t>
            </a:r>
            <a:endParaRPr/>
          </a:p>
        </p:txBody>
      </p:sp>
      <p:sp>
        <p:nvSpPr>
          <p:cNvPr id="287" name="Google Shape;287;g39206d6c5c0_1_2">
            <a:extLst>
              <a:ext uri="{FF2B5EF4-FFF2-40B4-BE49-F238E27FC236}">
                <a16:creationId xmlns:a16="http://schemas.microsoft.com/office/drawing/2014/main" id="{51982118-0FEE-CDBC-E07C-6B1AEB7E3D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54035" y="2681282"/>
            <a:ext cx="11775240" cy="329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 lnSpcReduction="10000"/>
          </a:bodyPr>
          <a:lstStyle/>
          <a:p>
            <a:pPr indent="-289560">
              <a:lnSpc>
                <a:spcPct val="150000"/>
              </a:lnSpc>
              <a:buChar char="●"/>
            </a:pPr>
            <a:r>
              <a:rPr lang="en-US"/>
              <a:t>Confirmations: Narrative alignment, product readiness and sales judgement</a:t>
            </a:r>
          </a:p>
          <a:p>
            <a:pPr indent="-289560">
              <a:lnSpc>
                <a:spcPct val="150000"/>
              </a:lnSpc>
              <a:buChar char="●"/>
            </a:pPr>
            <a:r>
              <a:rPr lang="en-US"/>
              <a:t>Risks: Freelancing, product weakness and/or lack of sales confidence</a:t>
            </a:r>
          </a:p>
          <a:p>
            <a:pPr indent="-289560">
              <a:lnSpc>
                <a:spcPct val="150000"/>
              </a:lnSpc>
              <a:buChar char="●"/>
            </a:pPr>
            <a:r>
              <a:rPr lang="en-US"/>
              <a:t>Expected Impact Within: </a:t>
            </a:r>
          </a:p>
          <a:p>
            <a:pPr lvl="1" indent="-289560">
              <a:lnSpc>
                <a:spcPct val="150000"/>
              </a:lnSpc>
              <a:buChar char="●"/>
            </a:pPr>
            <a:r>
              <a:rPr lang="en-US"/>
              <a:t>90 days &gt;&gt; increased readiness and quality of interactions</a:t>
            </a:r>
          </a:p>
          <a:p>
            <a:pPr lvl="1" indent="-289560">
              <a:lnSpc>
                <a:spcPct val="150000"/>
              </a:lnSpc>
              <a:buChar char="●"/>
            </a:pPr>
            <a:r>
              <a:rPr lang="en-US"/>
              <a:t>180 days &gt;&gt; improved sales and business results</a:t>
            </a:r>
          </a:p>
        </p:txBody>
      </p:sp>
      <p:sp>
        <p:nvSpPr>
          <p:cNvPr id="288" name="Google Shape;288;g39206d6c5c0_1_2">
            <a:extLst>
              <a:ext uri="{FF2B5EF4-FFF2-40B4-BE49-F238E27FC236}">
                <a16:creationId xmlns:a16="http://schemas.microsoft.com/office/drawing/2014/main" id="{8DDDB457-D420-6DF6-130B-DE189872CC06}"/>
              </a:ext>
            </a:extLst>
          </p:cNvPr>
          <p:cNvSpPr txBox="1"/>
          <p:nvPr/>
        </p:nvSpPr>
        <p:spPr>
          <a:xfrm>
            <a:off x="836099" y="1752078"/>
            <a:ext cx="12326400" cy="68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>
              <a:lnSpc>
                <a:spcPct val="115000"/>
              </a:lnSpc>
              <a:spcBef>
                <a:spcPts val="1440"/>
              </a:spcBef>
              <a:spcAft>
                <a:spcPts val="1440"/>
              </a:spcAft>
            </a:pPr>
            <a:r>
              <a:rPr lang="en-US" sz="2800" b="1">
                <a:solidFill>
                  <a:srgbClr val="0C4065"/>
                </a:solidFill>
                <a:latin typeface="Inter"/>
                <a:ea typeface="Inter"/>
              </a:rPr>
              <a:t>What Leaders See</a:t>
            </a:r>
            <a:endParaRPr sz="2800" b="1">
              <a:solidFill>
                <a:srgbClr val="0C4065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2016992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004E1D9-ED37-C262-6704-4319B38997A6}"/>
              </a:ext>
            </a:extLst>
          </p:cNvPr>
          <p:cNvSpPr/>
          <p:nvPr/>
        </p:nvSpPr>
        <p:spPr>
          <a:xfrm>
            <a:off x="1579274" y="2356224"/>
            <a:ext cx="5457451" cy="4492624"/>
          </a:xfrm>
          <a:prstGeom prst="rect">
            <a:avLst/>
          </a:prstGeom>
          <a:solidFill>
            <a:srgbClr val="DBE1E5">
              <a:alpha val="44000"/>
            </a:srgbClr>
          </a:solidFill>
          <a:ln>
            <a:solidFill>
              <a:schemeClr val="bg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>
              <a:ln w="28575">
                <a:solidFill>
                  <a:srgbClr val="673A1A"/>
                </a:solidFill>
              </a:ln>
              <a:solidFill>
                <a:srgbClr val="FFA618"/>
              </a:solidFill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E87DC2-1FD3-915E-2269-D5B2CB3DF8E2}"/>
              </a:ext>
            </a:extLst>
          </p:cNvPr>
          <p:cNvSpPr/>
          <p:nvPr/>
        </p:nvSpPr>
        <p:spPr>
          <a:xfrm>
            <a:off x="7611097" y="2356223"/>
            <a:ext cx="5368310" cy="4492625"/>
          </a:xfrm>
          <a:prstGeom prst="rect">
            <a:avLst/>
          </a:prstGeom>
          <a:solidFill>
            <a:srgbClr val="DBE1E5">
              <a:alpha val="44000"/>
            </a:srgbClr>
          </a:solidFill>
          <a:ln>
            <a:solidFill>
              <a:schemeClr val="bg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>
              <a:ln w="28575">
                <a:solidFill>
                  <a:srgbClr val="673A1A"/>
                </a:solidFill>
              </a:ln>
              <a:solidFill>
                <a:srgbClr val="FFA618"/>
              </a:solidFill>
              <a:cs typeface="Arial"/>
            </a:endParaRPr>
          </a:p>
        </p:txBody>
      </p:sp>
      <p:sp>
        <p:nvSpPr>
          <p:cNvPr id="3" name="Google Shape;159;g3920762b2ff_0_9">
            <a:extLst>
              <a:ext uri="{FF2B5EF4-FFF2-40B4-BE49-F238E27FC236}">
                <a16:creationId xmlns:a16="http://schemas.microsoft.com/office/drawing/2014/main" id="{031212D3-247A-3B9F-3505-9BD9474AF5B9}"/>
              </a:ext>
            </a:extLst>
          </p:cNvPr>
          <p:cNvSpPr txBox="1">
            <a:spLocks/>
          </p:cNvSpPr>
          <p:nvPr/>
        </p:nvSpPr>
        <p:spPr>
          <a:xfrm>
            <a:off x="7610970" y="1653997"/>
            <a:ext cx="5337923" cy="69851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09710" tIns="54840" rIns="109710" bIns="5484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Inter"/>
              <a:buNone/>
              <a:defRPr sz="5760" b="1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We Are</a:t>
            </a:r>
          </a:p>
        </p:txBody>
      </p:sp>
      <p:sp>
        <p:nvSpPr>
          <p:cNvPr id="7" name="Google Shape;160;g3920762b2ff_0_9">
            <a:extLst>
              <a:ext uri="{FF2B5EF4-FFF2-40B4-BE49-F238E27FC236}">
                <a16:creationId xmlns:a16="http://schemas.microsoft.com/office/drawing/2014/main" id="{0B484183-5C8F-11FB-7B52-1A488912BBC7}"/>
              </a:ext>
            </a:extLst>
          </p:cNvPr>
          <p:cNvSpPr txBox="1">
            <a:spLocks/>
          </p:cNvSpPr>
          <p:nvPr/>
        </p:nvSpPr>
        <p:spPr>
          <a:xfrm>
            <a:off x="8249648" y="2424224"/>
            <a:ext cx="5355217" cy="89905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09710" tIns="54840" rIns="109710" bIns="5484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 eaLnBrk="1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228600" algn="l" rtl="0" eaLnBrk="1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228600" algn="l" rtl="0" eaLnBrk="1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228600" algn="l" rtl="0" eaLnBrk="1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228600" algn="l" rtl="0" eaLnBrk="1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59" name="Google Shape;159;g3920762b2ff_0_9"/>
          <p:cNvSpPr txBox="1">
            <a:spLocks noGrp="1"/>
          </p:cNvSpPr>
          <p:nvPr>
            <p:ph type="ctrTitle"/>
          </p:nvPr>
        </p:nvSpPr>
        <p:spPr>
          <a:xfrm>
            <a:off x="1681508" y="1689857"/>
            <a:ext cx="4599402" cy="45832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 algn="ctr"/>
            <a:r>
              <a:rPr 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the System Works</a:t>
            </a:r>
            <a:endParaRPr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0" name="Google Shape;160;g3920762b2ff_0_9"/>
          <p:cNvSpPr txBox="1">
            <a:spLocks noGrp="1"/>
          </p:cNvSpPr>
          <p:nvPr>
            <p:ph type="body" idx="4294967295"/>
          </p:nvPr>
        </p:nvSpPr>
        <p:spPr>
          <a:xfrm>
            <a:off x="1872754" y="2639378"/>
            <a:ext cx="5355217" cy="421599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n-US" b="1">
                <a:solidFill>
                  <a:schemeClr val="bg1"/>
                </a:solidFill>
              </a:rPr>
              <a:t>Built by practitioners who led </a:t>
            </a:r>
            <a:br>
              <a:rPr lang="en-US" b="1"/>
            </a:br>
            <a:r>
              <a:rPr lang="en-US" b="1">
                <a:solidFill>
                  <a:schemeClr val="bg1"/>
                </a:solidFill>
              </a:rPr>
              <a:t>distribution teams</a:t>
            </a:r>
            <a:endParaRPr lang="en-US" sz="2000" b="1" i="1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br>
              <a:rPr lang="en-US" sz="2000"/>
            </a:br>
            <a:r>
              <a:rPr lang="en-US" sz="2000">
                <a:solidFill>
                  <a:schemeClr val="bg1"/>
                </a:solidFill>
                <a:cs typeface="Arial"/>
              </a:rPr>
              <a:t>• Designed for real-world deployment</a:t>
            </a:r>
            <a:br>
              <a:rPr lang="en-US" sz="2000">
                <a:cs typeface="Arial"/>
              </a:rPr>
            </a:br>
            <a:r>
              <a:rPr lang="en-US" sz="2000">
                <a:solidFill>
                  <a:schemeClr val="bg1"/>
                </a:solidFill>
                <a:cs typeface="Arial"/>
              </a:rPr>
              <a:t>• Flexible: holistic or modular</a:t>
            </a:r>
            <a:endParaRPr lang="en-US" sz="2000" b="1" i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Google Shape;160;g3920762b2ff_0_9">
            <a:extLst>
              <a:ext uri="{FF2B5EF4-FFF2-40B4-BE49-F238E27FC236}">
                <a16:creationId xmlns:a16="http://schemas.microsoft.com/office/drawing/2014/main" id="{9EE7D941-5B4C-D203-9B24-16E029029AED}"/>
              </a:ext>
            </a:extLst>
          </p:cNvPr>
          <p:cNvSpPr txBox="1">
            <a:spLocks/>
          </p:cNvSpPr>
          <p:nvPr/>
        </p:nvSpPr>
        <p:spPr>
          <a:xfrm>
            <a:off x="7833089" y="2430373"/>
            <a:ext cx="5107023" cy="421599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09710" tIns="54840" rIns="109710" bIns="5484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 eaLnBrk="1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228600" algn="l" rtl="0" eaLnBrk="1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228600" algn="l" rtl="0" eaLnBrk="1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228600" algn="l" rtl="0" eaLnBrk="1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228600" algn="l" rtl="0" eaLnBrk="1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indent="0">
              <a:lnSpc>
                <a:spcPct val="100000"/>
              </a:lnSpc>
            </a:pPr>
            <a:r>
              <a:rPr lang="en-US" b="1" dirty="0">
                <a:solidFill>
                  <a:schemeClr val="bg1"/>
                </a:solidFill>
              </a:rPr>
              <a:t>A professional development organization that: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br>
              <a:rPr lang="en-US" sz="2000" dirty="0">
                <a:cs typeface="Arial"/>
              </a:rPr>
            </a:br>
            <a:r>
              <a:rPr lang="en-US" sz="2000" dirty="0">
                <a:solidFill>
                  <a:schemeClr val="bg1"/>
                </a:solidFill>
                <a:cs typeface="Arial"/>
              </a:rPr>
              <a:t>• Strengthens communications</a:t>
            </a:r>
            <a:br>
              <a:rPr lang="en-US" sz="2000" dirty="0">
                <a:cs typeface="Arial"/>
              </a:rPr>
            </a:br>
            <a:r>
              <a:rPr lang="en-US" sz="2000" dirty="0">
                <a:solidFill>
                  <a:schemeClr val="bg1"/>
                </a:solidFill>
                <a:cs typeface="Arial"/>
              </a:rPr>
              <a:t>• Elevates advisor engagement</a:t>
            </a:r>
            <a:endParaRPr lang="en-US" dirty="0">
              <a:solidFill>
                <a:schemeClr val="bg1"/>
              </a:solidFill>
              <a:cs typeface="Arial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  <a:cs typeface="Arial"/>
              </a:rPr>
              <a:t>• Drives measurable behavior change </a:t>
            </a:r>
            <a:br>
              <a:rPr lang="en-US" sz="2000" dirty="0">
                <a:cs typeface="Arial"/>
              </a:rPr>
            </a:br>
            <a:r>
              <a:rPr lang="en-US" sz="2000" dirty="0">
                <a:solidFill>
                  <a:schemeClr val="bg1"/>
                </a:solidFill>
                <a:cs typeface="Arial"/>
              </a:rPr>
              <a:t>    - not just event-based training 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  <a:cs typeface="Arial"/>
              </a:rPr>
              <a:t> </a:t>
            </a:r>
            <a:endParaRPr lang="en-US" dirty="0">
              <a:solidFill>
                <a:schemeClr val="bg1"/>
              </a:solidFill>
              <a:cs typeface="Arial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endParaRPr lang="en-US" sz="2000" dirty="0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>
          <a:extLst>
            <a:ext uri="{FF2B5EF4-FFF2-40B4-BE49-F238E27FC236}">
              <a16:creationId xmlns:a16="http://schemas.microsoft.com/office/drawing/2014/main" id="{8C64E0D0-FE4F-6A75-FF6B-FB654C796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9206d6c5c0_1_2">
            <a:extLst>
              <a:ext uri="{FF2B5EF4-FFF2-40B4-BE49-F238E27FC236}">
                <a16:creationId xmlns:a16="http://schemas.microsoft.com/office/drawing/2014/main" id="{DF7E9EB1-0E46-09AF-B7EF-C2190045D6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9800" y="560183"/>
            <a:ext cx="12937320" cy="9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 fontScale="90000"/>
          </a:bodyPr>
          <a:lstStyle/>
          <a:p>
            <a:r>
              <a:rPr lang="en-US"/>
              <a:t>Visibility Without Micromanagement</a:t>
            </a:r>
            <a:br>
              <a:rPr lang="en-US"/>
            </a:br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E71DE5-7DCE-A333-36C8-2514CF10D2F2}"/>
              </a:ext>
            </a:extLst>
          </p:cNvPr>
          <p:cNvSpPr/>
          <p:nvPr/>
        </p:nvSpPr>
        <p:spPr>
          <a:xfrm>
            <a:off x="732971" y="3457121"/>
            <a:ext cx="5659663" cy="2443843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72ADD4-0019-D69C-EAAF-0E0CBCA12C06}"/>
              </a:ext>
            </a:extLst>
          </p:cNvPr>
          <p:cNvSpPr/>
          <p:nvPr/>
        </p:nvSpPr>
        <p:spPr>
          <a:xfrm>
            <a:off x="747767" y="2816092"/>
            <a:ext cx="5653707" cy="6180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en-US" sz="3200" b="1">
                <a:solidFill>
                  <a:srgbClr val="0C4065"/>
                </a:solidFill>
                <a:latin typeface="Inter"/>
                <a:ea typeface="Inter"/>
              </a:rPr>
              <a:t>Leaders Can See</a:t>
            </a:r>
            <a:endParaRPr lang="en-US" sz="3200">
              <a:solidFill>
                <a:srgbClr val="000000"/>
              </a:solidFill>
              <a:latin typeface="Inter"/>
              <a:ea typeface="Inter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28E3FA-8D1A-4E72-DA02-856BA4E416AA}"/>
              </a:ext>
            </a:extLst>
          </p:cNvPr>
          <p:cNvSpPr txBox="1"/>
          <p:nvPr/>
        </p:nvSpPr>
        <p:spPr>
          <a:xfrm>
            <a:off x="713921" y="3575050"/>
            <a:ext cx="6062435" cy="24622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28600">
              <a:spcBef>
                <a:spcPts val="1200"/>
              </a:spcBef>
              <a:buFont typeface="Noto Sans Symbols,Sans-Serif"/>
              <a:buChar char="●"/>
            </a:pPr>
            <a:r>
              <a:rPr lang="en-US" sz="2000">
                <a:solidFill>
                  <a:srgbClr val="2F2F2F"/>
                </a:solidFill>
                <a:latin typeface="Inter"/>
                <a:ea typeface="Inter"/>
              </a:rPr>
              <a:t>Who passes quickly vs who struggles</a:t>
            </a:r>
            <a:endParaRPr lang="en-US" sz="2000"/>
          </a:p>
          <a:p>
            <a:pPr marL="285750" indent="-228600">
              <a:spcBef>
                <a:spcPts val="1200"/>
              </a:spcBef>
              <a:buFont typeface="Noto Sans Symbols,Sans-Serif"/>
              <a:buChar char="●"/>
            </a:pPr>
            <a:r>
              <a:rPr lang="en-US" sz="2000">
                <a:solidFill>
                  <a:srgbClr val="2F2F2F"/>
                </a:solidFill>
                <a:latin typeface="Inter"/>
                <a:ea typeface="Inter"/>
              </a:rPr>
              <a:t>Which topics need reinforcement</a:t>
            </a:r>
          </a:p>
          <a:p>
            <a:pPr marL="285750" indent="-228600">
              <a:spcBef>
                <a:spcPts val="1200"/>
              </a:spcBef>
              <a:buFont typeface="Noto Sans Symbols,Sans-Serif"/>
              <a:buChar char="●"/>
            </a:pPr>
            <a:r>
              <a:rPr lang="en-US" sz="2000">
                <a:solidFill>
                  <a:srgbClr val="2F2F2F"/>
                </a:solidFill>
                <a:latin typeface="Inter"/>
                <a:ea typeface="Inter"/>
              </a:rPr>
              <a:t>Where product or theme alignment </a:t>
            </a:r>
            <a:br>
              <a:rPr lang="en-US" sz="2000">
                <a:solidFill>
                  <a:srgbClr val="2F2F2F"/>
                </a:solidFill>
                <a:latin typeface="Inter"/>
                <a:ea typeface="Inter"/>
              </a:rPr>
            </a:br>
            <a:r>
              <a:rPr lang="en-US" sz="2000">
                <a:solidFill>
                  <a:srgbClr val="2F2F2F"/>
                </a:solidFill>
                <a:latin typeface="Inter"/>
                <a:ea typeface="Inter"/>
              </a:rPr>
              <a:t>breaks down</a:t>
            </a:r>
          </a:p>
          <a:p>
            <a:pPr marL="285750" indent="-228600">
              <a:spcBef>
                <a:spcPts val="1200"/>
              </a:spcBef>
              <a:buFont typeface="Noto Sans Symbols,Sans-Serif"/>
              <a:buChar char="●"/>
            </a:pPr>
            <a:r>
              <a:rPr lang="en-US" sz="2000">
                <a:solidFill>
                  <a:srgbClr val="2F2F2F"/>
                </a:solidFill>
                <a:latin typeface="Inter"/>
                <a:ea typeface="Inter"/>
              </a:rPr>
              <a:t>Readiness across reps, teams, regions</a:t>
            </a:r>
          </a:p>
          <a:p>
            <a:pPr marL="285750" indent="-228600" algn="l">
              <a:buChar char="•"/>
            </a:pPr>
            <a:endParaRPr lang="en-US" sz="2400">
              <a:solidFill>
                <a:srgbClr val="2F2F2F"/>
              </a:solidFill>
              <a:latin typeface="Inter"/>
              <a:ea typeface="Inter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62007B-8033-5221-5874-C850CECCAFEF}"/>
              </a:ext>
            </a:extLst>
          </p:cNvPr>
          <p:cNvSpPr/>
          <p:nvPr/>
        </p:nvSpPr>
        <p:spPr>
          <a:xfrm>
            <a:off x="8276770" y="3450770"/>
            <a:ext cx="5570763" cy="2424793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D8CC0E-9EF8-880A-1D1C-9BAC227BE425}"/>
              </a:ext>
            </a:extLst>
          </p:cNvPr>
          <p:cNvSpPr/>
          <p:nvPr/>
        </p:nvSpPr>
        <p:spPr>
          <a:xfrm>
            <a:off x="8310616" y="2828792"/>
            <a:ext cx="5539407" cy="6244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en-US" sz="3200" b="1">
                <a:solidFill>
                  <a:srgbClr val="0C4065"/>
                </a:solidFill>
                <a:latin typeface="Inter"/>
                <a:ea typeface="Inter"/>
              </a:rPr>
              <a:t>The Result</a:t>
            </a:r>
            <a:endParaRPr lang="en-US" sz="3200"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260B05-532F-05FA-E6AE-959B1A172CB2}"/>
              </a:ext>
            </a:extLst>
          </p:cNvPr>
          <p:cNvSpPr txBox="1"/>
          <p:nvPr/>
        </p:nvSpPr>
        <p:spPr>
          <a:xfrm>
            <a:off x="8295820" y="3575050"/>
            <a:ext cx="5636985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28600">
              <a:spcBef>
                <a:spcPts val="1200"/>
              </a:spcBef>
              <a:buFont typeface="Noto Sans Symbols,Sans-Serif"/>
              <a:buChar char="●"/>
            </a:pPr>
            <a:r>
              <a:rPr lang="en-US" sz="2000">
                <a:solidFill>
                  <a:srgbClr val="2F2F2F"/>
                </a:solidFill>
                <a:latin typeface="Inter"/>
                <a:ea typeface="Inter"/>
              </a:rPr>
              <a:t>Coaching becomes targeted</a:t>
            </a:r>
            <a:endParaRPr lang="en-US"/>
          </a:p>
          <a:p>
            <a:pPr marL="285750" indent="-228600">
              <a:spcBef>
                <a:spcPts val="1200"/>
              </a:spcBef>
              <a:buFont typeface="Noto Sans Symbols,Sans-Serif"/>
              <a:buChar char="●"/>
            </a:pPr>
            <a:r>
              <a:rPr lang="en-US" sz="2000">
                <a:solidFill>
                  <a:srgbClr val="2F2F2F"/>
                </a:solidFill>
                <a:latin typeface="Inter"/>
                <a:ea typeface="Inter"/>
              </a:rPr>
              <a:t>Risk is identified early</a:t>
            </a:r>
          </a:p>
          <a:p>
            <a:pPr marL="285750" indent="-228600">
              <a:spcBef>
                <a:spcPts val="1200"/>
              </a:spcBef>
              <a:buFont typeface="Noto Sans Symbols,Sans-Serif"/>
              <a:buChar char="●"/>
            </a:pPr>
            <a:r>
              <a:rPr lang="en-US" sz="2000">
                <a:solidFill>
                  <a:srgbClr val="2F2F2F"/>
                </a:solidFill>
                <a:latin typeface="Inter"/>
                <a:ea typeface="Inter"/>
              </a:rPr>
              <a:t>Messaging becomes consistent</a:t>
            </a:r>
            <a:endParaRPr lang="en-US" sz="2000">
              <a:latin typeface="Inter"/>
              <a:ea typeface="Inter"/>
            </a:endParaRPr>
          </a:p>
          <a:p>
            <a:pPr marL="285750" indent="-228600">
              <a:spcBef>
                <a:spcPts val="1200"/>
              </a:spcBef>
              <a:buFont typeface="Noto Sans Symbols,Sans-Serif"/>
              <a:buChar char="●"/>
            </a:pPr>
            <a:r>
              <a:rPr lang="en-US" sz="2000">
                <a:solidFill>
                  <a:srgbClr val="2F2F2F"/>
                </a:solidFill>
                <a:latin typeface="Inter"/>
                <a:ea typeface="Inter"/>
              </a:rPr>
              <a:t>Proper sequential selling is implemented</a:t>
            </a:r>
          </a:p>
          <a:p>
            <a:pPr marL="285750" indent="-228600">
              <a:spcBef>
                <a:spcPts val="1200"/>
              </a:spcBef>
              <a:buFont typeface="Noto Sans Symbols,Sans-Serif"/>
              <a:buChar char="●"/>
            </a:pPr>
            <a:endParaRPr lang="en-US" sz="2000">
              <a:solidFill>
                <a:srgbClr val="2F2F2F"/>
              </a:solidFill>
              <a:latin typeface="Inter"/>
              <a:ea typeface="Inter"/>
            </a:endParaRPr>
          </a:p>
        </p:txBody>
      </p:sp>
      <p:sp>
        <p:nvSpPr>
          <p:cNvPr id="14" name="Arrow: Striped Right 13">
            <a:extLst>
              <a:ext uri="{FF2B5EF4-FFF2-40B4-BE49-F238E27FC236}">
                <a16:creationId xmlns:a16="http://schemas.microsoft.com/office/drawing/2014/main" id="{B4F8E44A-C229-466A-6D45-8DE4AF5FB548}"/>
              </a:ext>
            </a:extLst>
          </p:cNvPr>
          <p:cNvSpPr/>
          <p:nvPr/>
        </p:nvSpPr>
        <p:spPr>
          <a:xfrm>
            <a:off x="6411683" y="3606419"/>
            <a:ext cx="1862597" cy="1360997"/>
          </a:xfrm>
          <a:prstGeom prst="strip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6698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02134-C8C3-853A-5713-ADF2D4842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021FC498-743A-440C-77A0-88D38A8E7FAE}"/>
              </a:ext>
            </a:extLst>
          </p:cNvPr>
          <p:cNvSpPr/>
          <p:nvPr/>
        </p:nvSpPr>
        <p:spPr>
          <a:xfrm>
            <a:off x="793790" y="728901"/>
            <a:ext cx="4713684" cy="589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endParaRPr lang="en-US" sz="370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B0D25D0-32FD-58C5-2176-DF9A0C345D99}"/>
              </a:ext>
            </a:extLst>
          </p:cNvPr>
          <p:cNvSpPr/>
          <p:nvPr/>
        </p:nvSpPr>
        <p:spPr>
          <a:xfrm>
            <a:off x="793790" y="1393388"/>
            <a:ext cx="5461635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4B46079C-5AB8-8CEC-31DA-E8F432A35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316" y="563317"/>
            <a:ext cx="12937146" cy="9664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US"/>
              <a:t>Activation: Product Intelligence</a:t>
            </a:r>
            <a:br>
              <a:rPr lang="en-US"/>
            </a:b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DEB7B5-CBDC-F784-C097-709EB97BFA1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557432" y="1797666"/>
            <a:ext cx="11696928" cy="658368"/>
          </a:xfrm>
        </p:spPr>
        <p:txBody>
          <a:bodyPr/>
          <a:lstStyle/>
          <a:p>
            <a:r>
              <a:rPr lang="en-US" b="1"/>
              <a:t>Measuring and Elevating Expertise</a:t>
            </a:r>
          </a:p>
          <a:p>
            <a:endParaRPr lang="en-US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DDFD39A6-B720-43FA-6694-37E00DC6AF17}"/>
              </a:ext>
            </a:extLst>
          </p:cNvPr>
          <p:cNvSpPr/>
          <p:nvPr/>
        </p:nvSpPr>
        <p:spPr>
          <a:xfrm>
            <a:off x="914400" y="2503383"/>
            <a:ext cx="13292188" cy="5623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/>
              <a:t>Our competency system continuously develops product knowledge and turns static information into practical, applied capability.</a:t>
            </a:r>
          </a:p>
        </p:txBody>
      </p:sp>
      <p:sp>
        <p:nvSpPr>
          <p:cNvPr id="66" name="Shape 3">
            <a:extLst>
              <a:ext uri="{FF2B5EF4-FFF2-40B4-BE49-F238E27FC236}">
                <a16:creationId xmlns:a16="http://schemas.microsoft.com/office/drawing/2014/main" id="{06CBFF3F-06D1-E90B-CBFD-E4C19373E6C5}"/>
              </a:ext>
            </a:extLst>
          </p:cNvPr>
          <p:cNvSpPr/>
          <p:nvPr/>
        </p:nvSpPr>
        <p:spPr>
          <a:xfrm>
            <a:off x="685301" y="3167185"/>
            <a:ext cx="6427113" cy="1766028"/>
          </a:xfrm>
          <a:prstGeom prst="roundRect">
            <a:avLst>
              <a:gd name="adj" fmla="val 6478"/>
            </a:avLst>
          </a:prstGeom>
          <a:solidFill>
            <a:schemeClr val="tx1">
              <a:lumMod val="10000"/>
              <a:lumOff val="90000"/>
            </a:schemeClr>
          </a:solidFill>
          <a:ln/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Text 6">
            <a:extLst>
              <a:ext uri="{FF2B5EF4-FFF2-40B4-BE49-F238E27FC236}">
                <a16:creationId xmlns:a16="http://schemas.microsoft.com/office/drawing/2014/main" id="{2C995E6D-5A28-CC92-5E59-D1310B2F376F}"/>
              </a:ext>
            </a:extLst>
          </p:cNvPr>
          <p:cNvSpPr/>
          <p:nvPr/>
        </p:nvSpPr>
        <p:spPr>
          <a:xfrm>
            <a:off x="3785688" y="3025739"/>
            <a:ext cx="226219" cy="282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>
                <a:solidFill>
                  <a:srgbClr val="000000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1</a:t>
            </a:r>
            <a:endParaRPr lang="en-US" sz="1750"/>
          </a:p>
        </p:txBody>
      </p:sp>
      <p:sp>
        <p:nvSpPr>
          <p:cNvPr id="68" name="Text 7">
            <a:extLst>
              <a:ext uri="{FF2B5EF4-FFF2-40B4-BE49-F238E27FC236}">
                <a16:creationId xmlns:a16="http://schemas.microsoft.com/office/drawing/2014/main" id="{DF566D14-CCEC-727E-C565-3CC6E73C9C39}"/>
              </a:ext>
            </a:extLst>
          </p:cNvPr>
          <p:cNvSpPr/>
          <p:nvPr/>
        </p:nvSpPr>
        <p:spPr>
          <a:xfrm>
            <a:off x="896637" y="3406083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Fraunces Medium" pitchFamily="34" charset="-120"/>
              </a:rPr>
              <a:t>Baseline Competency Assessments</a:t>
            </a:r>
          </a:p>
        </p:txBody>
      </p:sp>
      <p:sp>
        <p:nvSpPr>
          <p:cNvPr id="69" name="Text 8">
            <a:extLst>
              <a:ext uri="{FF2B5EF4-FFF2-40B4-BE49-F238E27FC236}">
                <a16:creationId xmlns:a16="http://schemas.microsoft.com/office/drawing/2014/main" id="{30B1F3EF-C667-CD59-D15B-5E28A172376B}"/>
              </a:ext>
            </a:extLst>
          </p:cNvPr>
          <p:cNvSpPr/>
          <p:nvPr/>
        </p:nvSpPr>
        <p:spPr>
          <a:xfrm>
            <a:off x="901459" y="3718155"/>
            <a:ext cx="6004441" cy="603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>
                <a:solidFill>
                  <a:schemeClr val="tx1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Assess team knowledge across critical domains: firm mission, strategies, market outlook, investment products, and advisor-relevant use cases. Provides a foundation for targeted development.</a:t>
            </a:r>
          </a:p>
          <a:p>
            <a:pPr marL="0" indent="0" algn="l">
              <a:lnSpc>
                <a:spcPts val="2350"/>
              </a:lnSpc>
              <a:buNone/>
            </a:pPr>
            <a:endParaRPr lang="en-US" sz="1450">
              <a:solidFill>
                <a:schemeClr val="tx1"/>
              </a:solidFill>
              <a:latin typeface="Epilogue" pitchFamily="34" charset="0"/>
              <a:ea typeface="Epilogue" pitchFamily="34" charset="-122"/>
              <a:cs typeface="Epilogue" pitchFamily="34" charset="-120"/>
            </a:endParaRPr>
          </a:p>
          <a:p>
            <a:pPr marL="0" indent="0" algn="l">
              <a:lnSpc>
                <a:spcPts val="2350"/>
              </a:lnSpc>
              <a:buNone/>
            </a:pPr>
            <a:endParaRPr lang="en-US" sz="1450">
              <a:solidFill>
                <a:schemeClr val="tx1"/>
              </a:solidFill>
              <a:latin typeface="Epilogue" pitchFamily="34" charset="0"/>
              <a:ea typeface="Epilogue" pitchFamily="34" charset="-122"/>
              <a:cs typeface="Epilogue" pitchFamily="34" charset="-120"/>
            </a:endParaRPr>
          </a:p>
        </p:txBody>
      </p:sp>
      <p:sp>
        <p:nvSpPr>
          <p:cNvPr id="70" name="Shape 9">
            <a:extLst>
              <a:ext uri="{FF2B5EF4-FFF2-40B4-BE49-F238E27FC236}">
                <a16:creationId xmlns:a16="http://schemas.microsoft.com/office/drawing/2014/main" id="{986530EA-593D-4C7D-8BF4-2982A8BFD746}"/>
              </a:ext>
            </a:extLst>
          </p:cNvPr>
          <p:cNvSpPr/>
          <p:nvPr/>
        </p:nvSpPr>
        <p:spPr>
          <a:xfrm>
            <a:off x="7300889" y="3167185"/>
            <a:ext cx="6427232" cy="1766028"/>
          </a:xfrm>
          <a:prstGeom prst="roundRect">
            <a:avLst>
              <a:gd name="adj" fmla="val 6478"/>
            </a:avLst>
          </a:prstGeom>
          <a:solidFill>
            <a:schemeClr val="tx1">
              <a:lumMod val="10000"/>
              <a:lumOff val="90000"/>
            </a:schemeClr>
          </a:solidFill>
          <a:ln/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FF574F4-056A-2B8D-B2A6-AE7C47A94AB3}"/>
              </a:ext>
            </a:extLst>
          </p:cNvPr>
          <p:cNvGrpSpPr/>
          <p:nvPr/>
        </p:nvGrpSpPr>
        <p:grpSpPr>
          <a:xfrm>
            <a:off x="7300889" y="2915408"/>
            <a:ext cx="6427232" cy="502636"/>
            <a:chOff x="7409378" y="2875995"/>
            <a:chExt cx="6427232" cy="502636"/>
          </a:xfrm>
          <a:solidFill>
            <a:srgbClr val="0C4065"/>
          </a:solidFill>
        </p:grpSpPr>
        <p:sp>
          <p:nvSpPr>
            <p:cNvPr id="72" name="Shape 10">
              <a:extLst>
                <a:ext uri="{FF2B5EF4-FFF2-40B4-BE49-F238E27FC236}">
                  <a16:creationId xmlns:a16="http://schemas.microsoft.com/office/drawing/2014/main" id="{66A734E4-29A3-EDD9-DE42-7A65CB105594}"/>
                </a:ext>
              </a:extLst>
            </p:cNvPr>
            <p:cNvSpPr/>
            <p:nvPr/>
          </p:nvSpPr>
          <p:spPr>
            <a:xfrm>
              <a:off x="7409378" y="3104912"/>
              <a:ext cx="6427232" cy="91440"/>
            </a:xfrm>
            <a:prstGeom prst="roundRect">
              <a:avLst>
                <a:gd name="adj" fmla="val 86605"/>
              </a:avLst>
            </a:prstGeom>
            <a:grpFill/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Shape 11">
              <a:extLst>
                <a:ext uri="{FF2B5EF4-FFF2-40B4-BE49-F238E27FC236}">
                  <a16:creationId xmlns:a16="http://schemas.microsoft.com/office/drawing/2014/main" id="{5AE43D14-C7A9-484F-51A6-EA8B546FABCF}"/>
                </a:ext>
              </a:extLst>
            </p:cNvPr>
            <p:cNvSpPr/>
            <p:nvPr/>
          </p:nvSpPr>
          <p:spPr>
            <a:xfrm>
              <a:off x="10340221" y="2875995"/>
              <a:ext cx="508593" cy="502636"/>
            </a:xfrm>
            <a:prstGeom prst="roundRect">
              <a:avLst>
                <a:gd name="adj" fmla="val 161684"/>
              </a:avLst>
            </a:prstGeom>
            <a:solidFill>
              <a:schemeClr val="tx1">
                <a:lumMod val="10000"/>
                <a:lumOff val="90000"/>
              </a:schemeClr>
            </a:solidFill>
            <a:ln/>
          </p:spPr>
          <p:txBody>
            <a:bodyPr/>
            <a:lstStyle/>
            <a:p>
              <a:pPr algn="ctr"/>
              <a:r>
                <a:rPr lang="en-US" sz="2000" b="1">
                  <a:latin typeface="Inter" panose="02000503000000020004" pitchFamily="2" charset="0"/>
                  <a:ea typeface="Inter" panose="02000503000000020004" pitchFamily="2" charset="0"/>
                </a:rPr>
                <a:t>2</a:t>
              </a:r>
            </a:p>
          </p:txBody>
        </p:sp>
      </p:grpSp>
      <p:sp>
        <p:nvSpPr>
          <p:cNvPr id="74" name="Text 13">
            <a:extLst>
              <a:ext uri="{FF2B5EF4-FFF2-40B4-BE49-F238E27FC236}">
                <a16:creationId xmlns:a16="http://schemas.microsoft.com/office/drawing/2014/main" id="{C02C2391-4614-6177-59E0-715AB023B882}"/>
              </a:ext>
            </a:extLst>
          </p:cNvPr>
          <p:cNvSpPr/>
          <p:nvPr/>
        </p:nvSpPr>
        <p:spPr>
          <a:xfrm>
            <a:off x="7512225" y="3406083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Fraunces Medium" pitchFamily="34" charset="-120"/>
              </a:rPr>
              <a:t>Monthly Competency Checks</a:t>
            </a:r>
          </a:p>
        </p:txBody>
      </p:sp>
      <p:sp>
        <p:nvSpPr>
          <p:cNvPr id="75" name="Text 14">
            <a:extLst>
              <a:ext uri="{FF2B5EF4-FFF2-40B4-BE49-F238E27FC236}">
                <a16:creationId xmlns:a16="http://schemas.microsoft.com/office/drawing/2014/main" id="{4D1969B7-D9D0-8DC6-2A83-0C93A5F10B61}"/>
              </a:ext>
            </a:extLst>
          </p:cNvPr>
          <p:cNvSpPr/>
          <p:nvPr/>
        </p:nvSpPr>
        <p:spPr>
          <a:xfrm>
            <a:off x="7483748" y="3714108"/>
            <a:ext cx="5410842" cy="603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>
                <a:solidFill>
                  <a:schemeClr val="tx1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Regular assessments reinforce retention and identify knowledge gaps.</a:t>
            </a:r>
          </a:p>
          <a:p>
            <a:pPr marL="0" indent="0" algn="l">
              <a:lnSpc>
                <a:spcPts val="2350"/>
              </a:lnSpc>
              <a:buNone/>
            </a:pPr>
            <a:r>
              <a:rPr lang="en-US">
                <a:solidFill>
                  <a:schemeClr val="tx1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Ensures teams stay current with evolving strategies and market conditions.</a:t>
            </a:r>
          </a:p>
          <a:p>
            <a:pPr marL="0" indent="0" algn="l">
              <a:lnSpc>
                <a:spcPts val="2350"/>
              </a:lnSpc>
              <a:buNone/>
            </a:pPr>
            <a:endParaRPr lang="en-US" sz="1450">
              <a:solidFill>
                <a:schemeClr val="tx1"/>
              </a:solidFill>
              <a:latin typeface="Epilogue" pitchFamily="34" charset="0"/>
              <a:ea typeface="Epilogue" pitchFamily="34" charset="-122"/>
              <a:cs typeface="Epilogue" pitchFamily="34" charset="-120"/>
            </a:endParaRPr>
          </a:p>
          <a:p>
            <a:pPr marL="0" indent="0" algn="l">
              <a:lnSpc>
                <a:spcPts val="2350"/>
              </a:lnSpc>
              <a:buNone/>
            </a:pPr>
            <a:endParaRPr lang="en-US" sz="1450">
              <a:solidFill>
                <a:schemeClr val="tx1"/>
              </a:solidFill>
            </a:endParaRPr>
          </a:p>
        </p:txBody>
      </p:sp>
      <p:sp>
        <p:nvSpPr>
          <p:cNvPr id="76" name="Shape 15">
            <a:extLst>
              <a:ext uri="{FF2B5EF4-FFF2-40B4-BE49-F238E27FC236}">
                <a16:creationId xmlns:a16="http://schemas.microsoft.com/office/drawing/2014/main" id="{7147D1B4-936C-A860-A2E0-6DFF05CF428F}"/>
              </a:ext>
            </a:extLst>
          </p:cNvPr>
          <p:cNvSpPr/>
          <p:nvPr/>
        </p:nvSpPr>
        <p:spPr>
          <a:xfrm>
            <a:off x="669803" y="5208350"/>
            <a:ext cx="6427113" cy="1693902"/>
          </a:xfrm>
          <a:prstGeom prst="roundRect">
            <a:avLst>
              <a:gd name="adj" fmla="val 6478"/>
            </a:avLst>
          </a:prstGeom>
          <a:solidFill>
            <a:schemeClr val="tx1">
              <a:lumMod val="10000"/>
              <a:lumOff val="90000"/>
            </a:schemeClr>
          </a:solidFill>
          <a:ln/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Text 19">
            <a:extLst>
              <a:ext uri="{FF2B5EF4-FFF2-40B4-BE49-F238E27FC236}">
                <a16:creationId xmlns:a16="http://schemas.microsoft.com/office/drawing/2014/main" id="{BBB11D71-10AF-0862-2999-0B142F5CA6EE}"/>
              </a:ext>
            </a:extLst>
          </p:cNvPr>
          <p:cNvSpPr/>
          <p:nvPr/>
        </p:nvSpPr>
        <p:spPr>
          <a:xfrm>
            <a:off x="881139" y="5443459"/>
            <a:ext cx="2744986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Fraunces Medium" pitchFamily="34" charset="-120"/>
              </a:rPr>
              <a:t>Linked to Firm Content</a:t>
            </a:r>
          </a:p>
        </p:txBody>
      </p:sp>
      <p:sp>
        <p:nvSpPr>
          <p:cNvPr id="78" name="Text 20">
            <a:extLst>
              <a:ext uri="{FF2B5EF4-FFF2-40B4-BE49-F238E27FC236}">
                <a16:creationId xmlns:a16="http://schemas.microsoft.com/office/drawing/2014/main" id="{5DCACADD-A164-9239-2E73-71EDB7743B29}"/>
              </a:ext>
            </a:extLst>
          </p:cNvPr>
          <p:cNvSpPr/>
          <p:nvPr/>
        </p:nvSpPr>
        <p:spPr>
          <a:xfrm>
            <a:off x="847950" y="5834813"/>
            <a:ext cx="6004441" cy="603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>
                <a:solidFill>
                  <a:schemeClr val="tx1"/>
                </a:solidFill>
                <a:latin typeface="Epilogue" pitchFamily="34" charset="0"/>
              </a:rPr>
              <a:t>Reinforces enterprise narratives through direct integration with existing firm content.</a:t>
            </a:r>
          </a:p>
        </p:txBody>
      </p:sp>
      <p:sp>
        <p:nvSpPr>
          <p:cNvPr id="79" name="Shape 21">
            <a:extLst>
              <a:ext uri="{FF2B5EF4-FFF2-40B4-BE49-F238E27FC236}">
                <a16:creationId xmlns:a16="http://schemas.microsoft.com/office/drawing/2014/main" id="{FB29CBBB-C3BB-41A3-060F-709A8382CB79}"/>
              </a:ext>
            </a:extLst>
          </p:cNvPr>
          <p:cNvSpPr/>
          <p:nvPr/>
        </p:nvSpPr>
        <p:spPr>
          <a:xfrm>
            <a:off x="7285391" y="5208350"/>
            <a:ext cx="6427232" cy="1693902"/>
          </a:xfrm>
          <a:prstGeom prst="roundRect">
            <a:avLst>
              <a:gd name="adj" fmla="val 6478"/>
            </a:avLst>
          </a:prstGeom>
          <a:solidFill>
            <a:schemeClr val="tx1">
              <a:lumMod val="10000"/>
              <a:lumOff val="90000"/>
            </a:schemeClr>
          </a:solidFill>
          <a:ln/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Text 25">
            <a:extLst>
              <a:ext uri="{FF2B5EF4-FFF2-40B4-BE49-F238E27FC236}">
                <a16:creationId xmlns:a16="http://schemas.microsoft.com/office/drawing/2014/main" id="{9BD2AEDA-8171-6990-CA07-31C72753795A}"/>
              </a:ext>
            </a:extLst>
          </p:cNvPr>
          <p:cNvSpPr/>
          <p:nvPr/>
        </p:nvSpPr>
        <p:spPr>
          <a:xfrm>
            <a:off x="7496727" y="5484099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Fraunces Medium" pitchFamily="34" charset="-120"/>
              </a:rPr>
              <a:t>Readiness Dashboards</a:t>
            </a:r>
          </a:p>
        </p:txBody>
      </p:sp>
      <p:sp>
        <p:nvSpPr>
          <p:cNvPr id="81" name="Text 26">
            <a:extLst>
              <a:ext uri="{FF2B5EF4-FFF2-40B4-BE49-F238E27FC236}">
                <a16:creationId xmlns:a16="http://schemas.microsoft.com/office/drawing/2014/main" id="{30FE214A-6B9F-647E-D614-A36DA983E6B4}"/>
              </a:ext>
            </a:extLst>
          </p:cNvPr>
          <p:cNvSpPr/>
          <p:nvPr/>
        </p:nvSpPr>
        <p:spPr>
          <a:xfrm>
            <a:off x="7483748" y="5855579"/>
            <a:ext cx="6004560" cy="603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>
                <a:solidFill>
                  <a:schemeClr val="tx1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Real-time visibility into team readiness across products, regions, and individuals.</a:t>
            </a:r>
          </a:p>
          <a:p>
            <a:pPr marL="0" indent="0" algn="l">
              <a:lnSpc>
                <a:spcPts val="2350"/>
              </a:lnSpc>
              <a:buNone/>
            </a:pPr>
            <a:r>
              <a:rPr lang="en-US" sz="1450">
                <a:solidFill>
                  <a:schemeClr val="tx1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Provides data-driven insights for deployment decisions.</a:t>
            </a:r>
          </a:p>
          <a:p>
            <a:pPr marL="0" indent="0" algn="l">
              <a:lnSpc>
                <a:spcPts val="2350"/>
              </a:lnSpc>
              <a:buNone/>
            </a:pPr>
            <a:endParaRPr lang="en-US" sz="1450">
              <a:solidFill>
                <a:schemeClr val="tx1"/>
              </a:solidFill>
              <a:latin typeface="Epilogue" pitchFamily="34" charset="0"/>
              <a:ea typeface="Epilogue" pitchFamily="34" charset="-122"/>
              <a:cs typeface="Epilogue" pitchFamily="34" charset="-12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91E5DDF0-B2FA-1F1B-5B1B-5A56DE025D1F}"/>
              </a:ext>
            </a:extLst>
          </p:cNvPr>
          <p:cNvGrpSpPr/>
          <p:nvPr/>
        </p:nvGrpSpPr>
        <p:grpSpPr>
          <a:xfrm>
            <a:off x="696028" y="2928323"/>
            <a:ext cx="6427232" cy="502636"/>
            <a:chOff x="7409378" y="2875995"/>
            <a:chExt cx="6427232" cy="502636"/>
          </a:xfrm>
          <a:solidFill>
            <a:srgbClr val="0C4065"/>
          </a:solidFill>
        </p:grpSpPr>
        <p:sp>
          <p:nvSpPr>
            <p:cNvPr id="83" name="Shape 10">
              <a:extLst>
                <a:ext uri="{FF2B5EF4-FFF2-40B4-BE49-F238E27FC236}">
                  <a16:creationId xmlns:a16="http://schemas.microsoft.com/office/drawing/2014/main" id="{95CDD9F0-1C64-7131-C9B6-BD9AE03705E0}"/>
                </a:ext>
              </a:extLst>
            </p:cNvPr>
            <p:cNvSpPr/>
            <p:nvPr/>
          </p:nvSpPr>
          <p:spPr>
            <a:xfrm>
              <a:off x="7409378" y="3104912"/>
              <a:ext cx="6427232" cy="91440"/>
            </a:xfrm>
            <a:prstGeom prst="roundRect">
              <a:avLst>
                <a:gd name="adj" fmla="val 86605"/>
              </a:avLst>
            </a:prstGeom>
            <a:grpFill/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Shape 11">
              <a:extLst>
                <a:ext uri="{FF2B5EF4-FFF2-40B4-BE49-F238E27FC236}">
                  <a16:creationId xmlns:a16="http://schemas.microsoft.com/office/drawing/2014/main" id="{884E8FBE-EBAB-F636-7CF1-D96FC92B442B}"/>
                </a:ext>
              </a:extLst>
            </p:cNvPr>
            <p:cNvSpPr/>
            <p:nvPr/>
          </p:nvSpPr>
          <p:spPr>
            <a:xfrm>
              <a:off x="10340221" y="2875995"/>
              <a:ext cx="508593" cy="502636"/>
            </a:xfrm>
            <a:prstGeom prst="roundRect">
              <a:avLst>
                <a:gd name="adj" fmla="val 161684"/>
              </a:avLst>
            </a:prstGeom>
            <a:solidFill>
              <a:schemeClr val="tx1">
                <a:lumMod val="10000"/>
                <a:lumOff val="90000"/>
              </a:schemeClr>
            </a:solidFill>
            <a:ln/>
          </p:spPr>
          <p:txBody>
            <a:bodyPr/>
            <a:lstStyle/>
            <a:p>
              <a:pPr algn="ctr"/>
              <a:r>
                <a:rPr lang="en-US" sz="2000" b="1">
                  <a:latin typeface="Inter" panose="02000503000000020004" pitchFamily="2" charset="0"/>
                  <a:ea typeface="Inter" panose="02000503000000020004" pitchFamily="2" charset="0"/>
                </a:rPr>
                <a:t>1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A223228-6E4A-B3CC-2D4B-9919240F089B}"/>
              </a:ext>
            </a:extLst>
          </p:cNvPr>
          <p:cNvGrpSpPr/>
          <p:nvPr/>
        </p:nvGrpSpPr>
        <p:grpSpPr>
          <a:xfrm>
            <a:off x="665032" y="4974100"/>
            <a:ext cx="6427232" cy="502636"/>
            <a:chOff x="7409378" y="2875995"/>
            <a:chExt cx="6427232" cy="502636"/>
          </a:xfrm>
          <a:solidFill>
            <a:srgbClr val="0C4065"/>
          </a:solidFill>
        </p:grpSpPr>
        <p:sp>
          <p:nvSpPr>
            <p:cNvPr id="86" name="Shape 10">
              <a:extLst>
                <a:ext uri="{FF2B5EF4-FFF2-40B4-BE49-F238E27FC236}">
                  <a16:creationId xmlns:a16="http://schemas.microsoft.com/office/drawing/2014/main" id="{A96CDBB1-18A6-3F84-C60C-E62B160CB91D}"/>
                </a:ext>
              </a:extLst>
            </p:cNvPr>
            <p:cNvSpPr/>
            <p:nvPr/>
          </p:nvSpPr>
          <p:spPr>
            <a:xfrm>
              <a:off x="7409378" y="3104912"/>
              <a:ext cx="6427232" cy="91440"/>
            </a:xfrm>
            <a:prstGeom prst="roundRect">
              <a:avLst>
                <a:gd name="adj" fmla="val 86605"/>
              </a:avLst>
            </a:prstGeom>
            <a:grpFill/>
            <a:ln/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7" name="Shape 11">
              <a:extLst>
                <a:ext uri="{FF2B5EF4-FFF2-40B4-BE49-F238E27FC236}">
                  <a16:creationId xmlns:a16="http://schemas.microsoft.com/office/drawing/2014/main" id="{4AC82A0D-AF85-E1A8-631A-BEF6C8BCB802}"/>
                </a:ext>
              </a:extLst>
            </p:cNvPr>
            <p:cNvSpPr/>
            <p:nvPr/>
          </p:nvSpPr>
          <p:spPr>
            <a:xfrm>
              <a:off x="10340221" y="2875995"/>
              <a:ext cx="508593" cy="502636"/>
            </a:xfrm>
            <a:prstGeom prst="roundRect">
              <a:avLst>
                <a:gd name="adj" fmla="val 161684"/>
              </a:avLst>
            </a:prstGeom>
            <a:solidFill>
              <a:schemeClr val="tx1">
                <a:lumMod val="10000"/>
                <a:lumOff val="90000"/>
              </a:schemeClr>
            </a:solidFill>
            <a:ln/>
          </p:spPr>
          <p:txBody>
            <a:bodyPr/>
            <a:lstStyle/>
            <a:p>
              <a:pPr algn="ctr"/>
              <a:r>
                <a:rPr lang="en-US" sz="2000" b="1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</a:rPr>
                <a:t>3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BBD5798B-5C38-9E01-0EB1-920C9357760D}"/>
              </a:ext>
            </a:extLst>
          </p:cNvPr>
          <p:cNvGrpSpPr/>
          <p:nvPr/>
        </p:nvGrpSpPr>
        <p:grpSpPr>
          <a:xfrm>
            <a:off x="7282808" y="4989598"/>
            <a:ext cx="6427232" cy="502636"/>
            <a:chOff x="7409378" y="2875995"/>
            <a:chExt cx="6427232" cy="502636"/>
          </a:xfrm>
          <a:solidFill>
            <a:srgbClr val="0C4065"/>
          </a:solidFill>
        </p:grpSpPr>
        <p:sp>
          <p:nvSpPr>
            <p:cNvPr id="89" name="Shape 10">
              <a:extLst>
                <a:ext uri="{FF2B5EF4-FFF2-40B4-BE49-F238E27FC236}">
                  <a16:creationId xmlns:a16="http://schemas.microsoft.com/office/drawing/2014/main" id="{898F907C-1FB8-5BF3-39C4-F8834704F79D}"/>
                </a:ext>
              </a:extLst>
            </p:cNvPr>
            <p:cNvSpPr/>
            <p:nvPr/>
          </p:nvSpPr>
          <p:spPr>
            <a:xfrm>
              <a:off x="7409378" y="3104912"/>
              <a:ext cx="6427232" cy="91440"/>
            </a:xfrm>
            <a:prstGeom prst="roundRect">
              <a:avLst>
                <a:gd name="adj" fmla="val 86605"/>
              </a:avLst>
            </a:prstGeom>
            <a:grpFill/>
            <a:ln/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0" name="Shape 11">
              <a:extLst>
                <a:ext uri="{FF2B5EF4-FFF2-40B4-BE49-F238E27FC236}">
                  <a16:creationId xmlns:a16="http://schemas.microsoft.com/office/drawing/2014/main" id="{EB443CBD-540B-FB13-D8E7-127B5C529E3C}"/>
                </a:ext>
              </a:extLst>
            </p:cNvPr>
            <p:cNvSpPr/>
            <p:nvPr/>
          </p:nvSpPr>
          <p:spPr>
            <a:xfrm>
              <a:off x="10340221" y="2875995"/>
              <a:ext cx="508593" cy="502636"/>
            </a:xfrm>
            <a:prstGeom prst="roundRect">
              <a:avLst>
                <a:gd name="adj" fmla="val 161684"/>
              </a:avLst>
            </a:prstGeom>
            <a:solidFill>
              <a:schemeClr val="tx1">
                <a:lumMod val="10000"/>
                <a:lumOff val="90000"/>
              </a:schemeClr>
            </a:solidFill>
            <a:ln/>
          </p:spPr>
          <p:txBody>
            <a:bodyPr/>
            <a:lstStyle/>
            <a:p>
              <a:pPr algn="ctr"/>
              <a:r>
                <a:rPr lang="en-US" sz="2000" b="1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06701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>
          <a:extLst>
            <a:ext uri="{FF2B5EF4-FFF2-40B4-BE49-F238E27FC236}">
              <a16:creationId xmlns:a16="http://schemas.microsoft.com/office/drawing/2014/main" id="{830DBCBB-89B6-CB89-F882-3B5B18045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Rectangle: Rounded Corners 878">
            <a:extLst>
              <a:ext uri="{FF2B5EF4-FFF2-40B4-BE49-F238E27FC236}">
                <a16:creationId xmlns:a16="http://schemas.microsoft.com/office/drawing/2014/main" id="{994BCE62-5A56-353E-9059-1318A79AADAA}"/>
              </a:ext>
            </a:extLst>
          </p:cNvPr>
          <p:cNvSpPr/>
          <p:nvPr/>
        </p:nvSpPr>
        <p:spPr>
          <a:xfrm>
            <a:off x="4331941" y="3926948"/>
            <a:ext cx="2460812" cy="18889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867" name="Rectangle 866">
            <a:extLst>
              <a:ext uri="{FF2B5EF4-FFF2-40B4-BE49-F238E27FC236}">
                <a16:creationId xmlns:a16="http://schemas.microsoft.com/office/drawing/2014/main" id="{1FA540AC-4405-39A9-AFF5-F66D086B3E3A}"/>
              </a:ext>
            </a:extLst>
          </p:cNvPr>
          <p:cNvSpPr/>
          <p:nvPr/>
        </p:nvSpPr>
        <p:spPr>
          <a:xfrm>
            <a:off x="248789" y="6254847"/>
            <a:ext cx="3697860" cy="1092387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Google Shape;286;g39206d6c5c0_1_2">
            <a:extLst>
              <a:ext uri="{FF2B5EF4-FFF2-40B4-BE49-F238E27FC236}">
                <a16:creationId xmlns:a16="http://schemas.microsoft.com/office/drawing/2014/main" id="{EB752303-BC24-E50F-0083-D5ACFB8A70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r>
              <a:rPr lang="en-US" sz="3600"/>
              <a:t>Product Readiness: Progressive, Gated, and Designed to Build Confidence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CA0708-DFF3-E7FA-D7AB-DB3BB012A62F}"/>
              </a:ext>
            </a:extLst>
          </p:cNvPr>
          <p:cNvSpPr/>
          <p:nvPr/>
        </p:nvSpPr>
        <p:spPr>
          <a:xfrm>
            <a:off x="248788" y="5716084"/>
            <a:ext cx="3672113" cy="4981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en-US" sz="2000" b="1">
                <a:latin typeface="Inter"/>
                <a:ea typeface="Inter"/>
              </a:rPr>
              <a:t>ELEMENTAL</a:t>
            </a:r>
            <a:endParaRPr lang="en-US"/>
          </a:p>
        </p:txBody>
      </p:sp>
      <p:sp>
        <p:nvSpPr>
          <p:cNvPr id="866" name="TextBox 865">
            <a:extLst>
              <a:ext uri="{FF2B5EF4-FFF2-40B4-BE49-F238E27FC236}">
                <a16:creationId xmlns:a16="http://schemas.microsoft.com/office/drawing/2014/main" id="{2A0A2A4A-ABC4-9D53-752D-A6A62FA7924F}"/>
              </a:ext>
            </a:extLst>
          </p:cNvPr>
          <p:cNvSpPr txBox="1"/>
          <p:nvPr/>
        </p:nvSpPr>
        <p:spPr>
          <a:xfrm>
            <a:off x="571092" y="6314734"/>
            <a:ext cx="3135085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171450">
              <a:buChar char="•"/>
            </a:pPr>
            <a:r>
              <a:rPr lang="en-US" sz="1800">
                <a:solidFill>
                  <a:srgbClr val="2F2F2F"/>
                </a:solidFill>
                <a:latin typeface="Inter"/>
                <a:ea typeface="Inter"/>
              </a:rPr>
              <a:t>What the product is</a:t>
            </a:r>
            <a:endParaRPr lang="en-US"/>
          </a:p>
          <a:p>
            <a:pPr marL="285750" indent="-171450">
              <a:buChar char="•"/>
            </a:pPr>
            <a:r>
              <a:rPr lang="en-US" sz="1800">
                <a:solidFill>
                  <a:srgbClr val="2F2F2F"/>
                </a:solidFill>
                <a:latin typeface="Inter"/>
                <a:ea typeface="Inter"/>
              </a:rPr>
              <a:t>Who it’s for</a:t>
            </a:r>
          </a:p>
          <a:p>
            <a:pPr marL="285750" indent="-171450">
              <a:buChar char="•"/>
            </a:pPr>
            <a:r>
              <a:rPr lang="en-US" sz="1800">
                <a:solidFill>
                  <a:srgbClr val="2F2F2F"/>
                </a:solidFill>
                <a:latin typeface="Inter"/>
                <a:ea typeface="Inter"/>
              </a:rPr>
              <a:t>Basic market awareness</a:t>
            </a:r>
          </a:p>
          <a:p>
            <a:pPr marL="342900" indent="-228600">
              <a:buChar char="•"/>
            </a:pPr>
            <a:endParaRPr lang="en-US" sz="2000">
              <a:solidFill>
                <a:srgbClr val="2F2F2F"/>
              </a:solidFill>
              <a:latin typeface="Inter"/>
              <a:ea typeface="Inter"/>
            </a:endParaRPr>
          </a:p>
          <a:p>
            <a:pPr marL="285750" indent="-285750" algn="l">
              <a:buChar char="•"/>
            </a:pPr>
            <a:endParaRPr lang="en-US"/>
          </a:p>
        </p:txBody>
      </p:sp>
      <p:sp>
        <p:nvSpPr>
          <p:cNvPr id="868" name="Rectangle 867">
            <a:extLst>
              <a:ext uri="{FF2B5EF4-FFF2-40B4-BE49-F238E27FC236}">
                <a16:creationId xmlns:a16="http://schemas.microsoft.com/office/drawing/2014/main" id="{83C0D837-FD78-3C2D-8E3B-A128C26C4DE9}"/>
              </a:ext>
            </a:extLst>
          </p:cNvPr>
          <p:cNvSpPr/>
          <p:nvPr/>
        </p:nvSpPr>
        <p:spPr>
          <a:xfrm>
            <a:off x="248789" y="4598031"/>
            <a:ext cx="3672114" cy="1097750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9" name="Rectangle 868">
            <a:extLst>
              <a:ext uri="{FF2B5EF4-FFF2-40B4-BE49-F238E27FC236}">
                <a16:creationId xmlns:a16="http://schemas.microsoft.com/office/drawing/2014/main" id="{6F44BE8C-A4EB-5B02-99D9-D27FB3F278FE}"/>
              </a:ext>
            </a:extLst>
          </p:cNvPr>
          <p:cNvSpPr/>
          <p:nvPr/>
        </p:nvSpPr>
        <p:spPr>
          <a:xfrm>
            <a:off x="248788" y="4073527"/>
            <a:ext cx="3672114" cy="5006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en-US" sz="2000" b="1">
                <a:latin typeface="Inter"/>
                <a:ea typeface="Inter"/>
              </a:rPr>
              <a:t>ADVANCED</a:t>
            </a:r>
            <a:endParaRPr lang="en-US"/>
          </a:p>
        </p:txBody>
      </p:sp>
      <p:sp>
        <p:nvSpPr>
          <p:cNvPr id="870" name="TextBox 869">
            <a:extLst>
              <a:ext uri="{FF2B5EF4-FFF2-40B4-BE49-F238E27FC236}">
                <a16:creationId xmlns:a16="http://schemas.microsoft.com/office/drawing/2014/main" id="{784F01D3-2043-188D-0624-5393788A536E}"/>
              </a:ext>
            </a:extLst>
          </p:cNvPr>
          <p:cNvSpPr txBox="1"/>
          <p:nvPr/>
        </p:nvSpPr>
        <p:spPr>
          <a:xfrm>
            <a:off x="388125" y="4677147"/>
            <a:ext cx="3558524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171450">
              <a:buChar char="•"/>
            </a:pPr>
            <a:r>
              <a:rPr lang="en-US" sz="1800">
                <a:solidFill>
                  <a:srgbClr val="2F2F2F"/>
                </a:solidFill>
                <a:latin typeface="Inter"/>
                <a:ea typeface="Inter"/>
              </a:rPr>
              <a:t>Market application</a:t>
            </a:r>
            <a:endParaRPr lang="en-US"/>
          </a:p>
          <a:p>
            <a:pPr marL="285750" indent="-171450">
              <a:buChar char="•"/>
            </a:pPr>
            <a:r>
              <a:rPr lang="en-US" sz="1800">
                <a:solidFill>
                  <a:srgbClr val="2F2F2F"/>
                </a:solidFill>
                <a:latin typeface="Inter"/>
                <a:ea typeface="Inter"/>
              </a:rPr>
              <a:t>Portfolio role</a:t>
            </a:r>
          </a:p>
          <a:p>
            <a:pPr marL="285750" indent="-171450">
              <a:buChar char="•"/>
            </a:pPr>
            <a:r>
              <a:rPr lang="en-US" sz="1800">
                <a:solidFill>
                  <a:srgbClr val="2F2F2F"/>
                </a:solidFill>
                <a:latin typeface="Inter"/>
                <a:ea typeface="Inter"/>
              </a:rPr>
              <a:t>Alignment with firm themes</a:t>
            </a:r>
            <a:endParaRPr lang="en-US" sz="2000">
              <a:solidFill>
                <a:srgbClr val="2F2F2F"/>
              </a:solidFill>
              <a:latin typeface="Inter"/>
              <a:ea typeface="Inter"/>
            </a:endParaRPr>
          </a:p>
          <a:p>
            <a:pPr marL="285750" indent="-171450" algn="l">
              <a:buChar char="•"/>
            </a:pPr>
            <a:endParaRPr lang="en-US"/>
          </a:p>
        </p:txBody>
      </p:sp>
      <p:sp>
        <p:nvSpPr>
          <p:cNvPr id="871" name="Rectangle 870">
            <a:extLst>
              <a:ext uri="{FF2B5EF4-FFF2-40B4-BE49-F238E27FC236}">
                <a16:creationId xmlns:a16="http://schemas.microsoft.com/office/drawing/2014/main" id="{BF9D7578-DBF7-72CE-40ED-53F957C7DC22}"/>
              </a:ext>
            </a:extLst>
          </p:cNvPr>
          <p:cNvSpPr/>
          <p:nvPr/>
        </p:nvSpPr>
        <p:spPr>
          <a:xfrm>
            <a:off x="248788" y="2933072"/>
            <a:ext cx="3697861" cy="1140455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2" name="Rectangle 871">
            <a:extLst>
              <a:ext uri="{FF2B5EF4-FFF2-40B4-BE49-F238E27FC236}">
                <a16:creationId xmlns:a16="http://schemas.microsoft.com/office/drawing/2014/main" id="{AC8ABBF7-CC03-A012-49C8-D86151EF4D97}"/>
              </a:ext>
            </a:extLst>
          </p:cNvPr>
          <p:cNvSpPr/>
          <p:nvPr/>
        </p:nvSpPr>
        <p:spPr>
          <a:xfrm>
            <a:off x="248788" y="2383049"/>
            <a:ext cx="3672113" cy="52007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en-US" sz="2000" b="1">
                <a:latin typeface="Inter"/>
                <a:ea typeface="Inter"/>
              </a:rPr>
              <a:t>MASTERY</a:t>
            </a:r>
            <a:endParaRPr lang="en-US"/>
          </a:p>
        </p:txBody>
      </p:sp>
      <p:sp>
        <p:nvSpPr>
          <p:cNvPr id="873" name="TextBox 872">
            <a:extLst>
              <a:ext uri="{FF2B5EF4-FFF2-40B4-BE49-F238E27FC236}">
                <a16:creationId xmlns:a16="http://schemas.microsoft.com/office/drawing/2014/main" id="{96EE64BD-E52A-9122-5815-1984685E9E47}"/>
              </a:ext>
            </a:extLst>
          </p:cNvPr>
          <p:cNvSpPr txBox="1"/>
          <p:nvPr/>
        </p:nvSpPr>
        <p:spPr>
          <a:xfrm>
            <a:off x="404028" y="3021449"/>
            <a:ext cx="3558907" cy="14157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171450">
              <a:buChar char="•"/>
            </a:pPr>
            <a:r>
              <a:rPr lang="en-US" sz="1800">
                <a:solidFill>
                  <a:schemeClr val="tx1"/>
                </a:solidFill>
                <a:latin typeface="Inter"/>
                <a:ea typeface="Inter"/>
              </a:rPr>
              <a:t>Scenario judgment</a:t>
            </a:r>
            <a:endParaRPr lang="en-US" sz="1800">
              <a:solidFill>
                <a:srgbClr val="2F2F2F"/>
              </a:solidFill>
              <a:latin typeface="Inter"/>
              <a:ea typeface="Inter"/>
            </a:endParaRPr>
          </a:p>
          <a:p>
            <a:pPr marL="285750" indent="-171450">
              <a:buChar char="•"/>
            </a:pPr>
            <a:r>
              <a:rPr lang="en-US" sz="1800">
                <a:solidFill>
                  <a:schemeClr val="tx1"/>
                </a:solidFill>
                <a:latin typeface="Inter"/>
                <a:ea typeface="Inter"/>
              </a:rPr>
              <a:t>Risk framing</a:t>
            </a:r>
            <a:endParaRPr lang="en-US" sz="1800">
              <a:solidFill>
                <a:srgbClr val="2F2F2F"/>
              </a:solidFill>
              <a:latin typeface="Inter"/>
              <a:ea typeface="Inter"/>
            </a:endParaRPr>
          </a:p>
          <a:p>
            <a:pPr marL="285750" indent="-171450">
              <a:buChar char="•"/>
            </a:pPr>
            <a:r>
              <a:rPr lang="en-US" sz="1800">
                <a:solidFill>
                  <a:schemeClr val="tx1"/>
                </a:solidFill>
                <a:latin typeface="Inter"/>
                <a:ea typeface="Inter"/>
              </a:rPr>
              <a:t>Integrated firm narrative</a:t>
            </a:r>
            <a:endParaRPr lang="en-US" sz="1800">
              <a:solidFill>
                <a:srgbClr val="2F2F2F"/>
              </a:solidFill>
              <a:latin typeface="Inter"/>
              <a:ea typeface="Inter"/>
            </a:endParaRPr>
          </a:p>
          <a:p>
            <a:pPr marL="285750" indent="-171450">
              <a:buChar char="•"/>
            </a:pPr>
            <a:endParaRPr lang="en-US">
              <a:solidFill>
                <a:srgbClr val="2F2F2F"/>
              </a:solidFill>
              <a:ea typeface="Inter"/>
            </a:endParaRPr>
          </a:p>
          <a:p>
            <a:pPr marL="285750" indent="-171450" algn="l">
              <a:buChar char="•"/>
            </a:pPr>
            <a:endParaRPr lang="en-US" sz="1800">
              <a:solidFill>
                <a:srgbClr val="2F2F2F"/>
              </a:solidFill>
              <a:latin typeface="Inter"/>
              <a:ea typeface="Inter"/>
            </a:endParaRPr>
          </a:p>
        </p:txBody>
      </p:sp>
      <p:sp>
        <p:nvSpPr>
          <p:cNvPr id="876" name="Rectangle 875">
            <a:extLst>
              <a:ext uri="{FF2B5EF4-FFF2-40B4-BE49-F238E27FC236}">
                <a16:creationId xmlns:a16="http://schemas.microsoft.com/office/drawing/2014/main" id="{5A433F4D-BD3A-6EF6-7FD6-11DD98A29626}"/>
              </a:ext>
            </a:extLst>
          </p:cNvPr>
          <p:cNvSpPr/>
          <p:nvPr/>
        </p:nvSpPr>
        <p:spPr>
          <a:xfrm>
            <a:off x="9332684" y="6177960"/>
            <a:ext cx="3672113" cy="13135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7" name="Rectangle 876">
            <a:extLst>
              <a:ext uri="{FF2B5EF4-FFF2-40B4-BE49-F238E27FC236}">
                <a16:creationId xmlns:a16="http://schemas.microsoft.com/office/drawing/2014/main" id="{4BDAF7BA-5351-33AA-CDA9-B9E3A8D88911}"/>
              </a:ext>
            </a:extLst>
          </p:cNvPr>
          <p:cNvSpPr/>
          <p:nvPr/>
        </p:nvSpPr>
        <p:spPr>
          <a:xfrm>
            <a:off x="4480450" y="4062896"/>
            <a:ext cx="3231100" cy="5194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en-US" sz="1800" b="1">
                <a:latin typeface="Inter"/>
                <a:ea typeface="Inter"/>
              </a:rPr>
              <a:t>RULES</a:t>
            </a:r>
          </a:p>
        </p:txBody>
      </p:sp>
      <p:sp>
        <p:nvSpPr>
          <p:cNvPr id="878" name="TextBox 877">
            <a:extLst>
              <a:ext uri="{FF2B5EF4-FFF2-40B4-BE49-F238E27FC236}">
                <a16:creationId xmlns:a16="http://schemas.microsoft.com/office/drawing/2014/main" id="{F434899E-40A1-9590-C8C6-476B47386AB7}"/>
              </a:ext>
            </a:extLst>
          </p:cNvPr>
          <p:cNvSpPr txBox="1"/>
          <p:nvPr/>
        </p:nvSpPr>
        <p:spPr>
          <a:xfrm>
            <a:off x="4363315" y="4493361"/>
            <a:ext cx="2189883" cy="141577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228600">
              <a:buFont typeface="Arial,Sans-Serif"/>
              <a:buChar char="•"/>
            </a:pPr>
            <a:r>
              <a:rPr lang="en-US">
                <a:latin typeface="Inter"/>
                <a:ea typeface="Inter"/>
              </a:rPr>
              <a:t>Must pass prior level to unlock next</a:t>
            </a:r>
            <a:endParaRPr lang="en-US">
              <a:solidFill>
                <a:srgbClr val="2F2F2F"/>
              </a:solidFill>
              <a:latin typeface="Inter"/>
              <a:ea typeface="Inter"/>
            </a:endParaRPr>
          </a:p>
          <a:p>
            <a:pPr marL="342900" indent="-228600">
              <a:buFont typeface="Arial,Sans-Serif"/>
              <a:buChar char="•"/>
            </a:pPr>
            <a:r>
              <a:rPr lang="en-US">
                <a:latin typeface="Inter"/>
                <a:ea typeface="Inter"/>
              </a:rPr>
              <a:t>Unlimited retakes</a:t>
            </a:r>
            <a:endParaRPr lang="en-US">
              <a:solidFill>
                <a:srgbClr val="2F2F2F"/>
              </a:solidFill>
              <a:latin typeface="Inter"/>
              <a:ea typeface="Inter"/>
            </a:endParaRPr>
          </a:p>
          <a:p>
            <a:pPr marL="342900" indent="-228600">
              <a:buFont typeface="Arial,Sans-Serif"/>
              <a:buChar char="•"/>
            </a:pPr>
            <a:r>
              <a:rPr lang="en-US">
                <a:latin typeface="Inter"/>
                <a:ea typeface="Inter"/>
              </a:rPr>
              <a:t>Randomized questions</a:t>
            </a:r>
            <a:endParaRPr lang="en-US">
              <a:solidFill>
                <a:srgbClr val="2F2F2F"/>
              </a:solidFill>
              <a:latin typeface="Inter"/>
              <a:ea typeface="Inter"/>
            </a:endParaRPr>
          </a:p>
          <a:p>
            <a:pPr marL="285750" indent="-171450" algn="l">
              <a:buChar char="•"/>
            </a:pPr>
            <a:endParaRPr lang="en-US" sz="1600">
              <a:solidFill>
                <a:schemeClr val="tx1"/>
              </a:solidFill>
              <a:latin typeface="Inter"/>
              <a:ea typeface="Inter"/>
            </a:endParaRPr>
          </a:p>
        </p:txBody>
      </p:sp>
      <p:pic>
        <p:nvPicPr>
          <p:cNvPr id="14" name="Graphic 13" descr="Badge 1 with solid fill">
            <a:extLst>
              <a:ext uri="{FF2B5EF4-FFF2-40B4-BE49-F238E27FC236}">
                <a16:creationId xmlns:a16="http://schemas.microsoft.com/office/drawing/2014/main" id="{7E2B4367-B073-2116-2B1A-B98265A7E6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43930" y="5774897"/>
            <a:ext cx="382974" cy="382974"/>
          </a:xfrm>
          <a:prstGeom prst="rect">
            <a:avLst/>
          </a:prstGeom>
        </p:spPr>
      </p:pic>
      <p:pic>
        <p:nvPicPr>
          <p:cNvPr id="16" name="Graphic 15" descr="Badge with solid fill">
            <a:extLst>
              <a:ext uri="{FF2B5EF4-FFF2-40B4-BE49-F238E27FC236}">
                <a16:creationId xmlns:a16="http://schemas.microsoft.com/office/drawing/2014/main" id="{BA660482-AB2C-3CFC-02E9-87BE1F9E72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38978" y="4127912"/>
            <a:ext cx="384048" cy="384048"/>
          </a:xfrm>
          <a:prstGeom prst="rect">
            <a:avLst/>
          </a:prstGeom>
        </p:spPr>
      </p:pic>
      <p:pic>
        <p:nvPicPr>
          <p:cNvPr id="18" name="Graphic 17" descr="Badge 3 with solid fill">
            <a:extLst>
              <a:ext uri="{FF2B5EF4-FFF2-40B4-BE49-F238E27FC236}">
                <a16:creationId xmlns:a16="http://schemas.microsoft.com/office/drawing/2014/main" id="{D74A4C9A-9134-3136-F648-D161FC17CB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52425" y="2459501"/>
            <a:ext cx="384048" cy="3840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C1B5C4-B7CB-D111-29BE-12B4E55E5F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61759" y="2052247"/>
            <a:ext cx="7078537" cy="563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035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>
          <a:extLst>
            <a:ext uri="{FF2B5EF4-FFF2-40B4-BE49-F238E27FC236}">
              <a16:creationId xmlns:a16="http://schemas.microsoft.com/office/drawing/2014/main" id="{62083C44-6D91-425E-BFE8-7731F572E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9206d6c5c0_1_2">
            <a:extLst>
              <a:ext uri="{FF2B5EF4-FFF2-40B4-BE49-F238E27FC236}">
                <a16:creationId xmlns:a16="http://schemas.microsoft.com/office/drawing/2014/main" id="{883CBD65-41C4-952B-14CC-9C17915605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9800" y="560183"/>
            <a:ext cx="12937320" cy="9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r>
              <a:rPr lang="en-US" sz="3200"/>
              <a:t>Product Intelligence: Readiness to Represent the Product</a:t>
            </a:r>
            <a:br>
              <a:rPr lang="en-US" sz="3200"/>
            </a:br>
            <a:endParaRPr sz="3200"/>
          </a:p>
        </p:txBody>
      </p:sp>
      <p:sp>
        <p:nvSpPr>
          <p:cNvPr id="287" name="Google Shape;287;g39206d6c5c0_1_2">
            <a:extLst>
              <a:ext uri="{FF2B5EF4-FFF2-40B4-BE49-F238E27FC236}">
                <a16:creationId xmlns:a16="http://schemas.microsoft.com/office/drawing/2014/main" id="{44C7EF69-5BB1-9F27-CC0D-88CD5BF5B4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87792" y="2433774"/>
            <a:ext cx="11795865" cy="2933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 marL="259080" indent="0">
              <a:lnSpc>
                <a:spcPct val="150000"/>
              </a:lnSpc>
              <a:buNone/>
            </a:pPr>
            <a:endParaRPr lang="en-US" sz="2800" b="1"/>
          </a:p>
          <a:p>
            <a:pPr indent="-262890">
              <a:lnSpc>
                <a:spcPct val="100000"/>
              </a:lnSpc>
              <a:buChar char="●"/>
            </a:pPr>
            <a:r>
              <a:rPr lang="en-US"/>
              <a:t>Product Knowledge</a:t>
            </a:r>
          </a:p>
          <a:p>
            <a:pPr indent="-262890">
              <a:lnSpc>
                <a:spcPct val="100000"/>
              </a:lnSpc>
              <a:buChar char="●"/>
            </a:pPr>
            <a:r>
              <a:rPr lang="en-US"/>
              <a:t>Market &amp; environment awareness </a:t>
            </a:r>
          </a:p>
          <a:p>
            <a:pPr indent="-262890">
              <a:lnSpc>
                <a:spcPct val="100000"/>
              </a:lnSpc>
              <a:buChar char="●"/>
            </a:pPr>
            <a:r>
              <a:rPr lang="en-US"/>
              <a:t>Advisor &amp; client fit</a:t>
            </a:r>
          </a:p>
          <a:p>
            <a:pPr indent="-262890">
              <a:lnSpc>
                <a:spcPct val="100000"/>
              </a:lnSpc>
              <a:buChar char="●"/>
            </a:pPr>
            <a:r>
              <a:rPr lang="en-US"/>
              <a:t>Portfolio role</a:t>
            </a:r>
          </a:p>
          <a:p>
            <a:pPr indent="-262890">
              <a:lnSpc>
                <a:spcPct val="100000"/>
              </a:lnSpc>
              <a:buChar char="●"/>
            </a:pPr>
            <a:r>
              <a:rPr lang="en-US"/>
              <a:t>Risk &amp; expectation setting</a:t>
            </a:r>
          </a:p>
          <a:p>
            <a:pPr indent="-262890">
              <a:lnSpc>
                <a:spcPct val="100000"/>
              </a:lnSpc>
              <a:buChar char="●"/>
            </a:pPr>
            <a:r>
              <a:rPr lang="en-US"/>
              <a:t>Narrative discipline</a:t>
            </a:r>
          </a:p>
          <a:p>
            <a:pPr indent="-262890">
              <a:lnSpc>
                <a:spcPct val="100000"/>
              </a:lnSpc>
              <a:buChar char="●"/>
            </a:pPr>
            <a:r>
              <a:rPr lang="en-US"/>
              <a:t>Firm investment theme alignment </a:t>
            </a:r>
            <a:endParaRPr/>
          </a:p>
        </p:txBody>
      </p:sp>
      <p:sp>
        <p:nvSpPr>
          <p:cNvPr id="288" name="Google Shape;288;g39206d6c5c0_1_2">
            <a:extLst>
              <a:ext uri="{FF2B5EF4-FFF2-40B4-BE49-F238E27FC236}">
                <a16:creationId xmlns:a16="http://schemas.microsoft.com/office/drawing/2014/main" id="{B0604877-E66B-5B59-D644-D3B896F22F1A}"/>
              </a:ext>
            </a:extLst>
          </p:cNvPr>
          <p:cNvSpPr txBox="1"/>
          <p:nvPr/>
        </p:nvSpPr>
        <p:spPr>
          <a:xfrm>
            <a:off x="836098" y="1752078"/>
            <a:ext cx="13917869" cy="68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>
              <a:lnSpc>
                <a:spcPct val="115000"/>
              </a:lnSpc>
              <a:spcBef>
                <a:spcPts val="1440"/>
              </a:spcBef>
              <a:spcAft>
                <a:spcPts val="1440"/>
              </a:spcAft>
            </a:pPr>
            <a:r>
              <a:rPr lang="en-US" sz="24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Product knowledge isn’t enough. Judgment, context, and alignment matter.</a:t>
            </a:r>
          </a:p>
          <a:p>
            <a:pPr>
              <a:lnSpc>
                <a:spcPct val="115000"/>
              </a:lnSpc>
              <a:spcBef>
                <a:spcPts val="1440"/>
              </a:spcBef>
              <a:spcAft>
                <a:spcPts val="1440"/>
              </a:spcAft>
            </a:pPr>
            <a:endParaRPr lang="en-US" sz="2400" b="1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289" name="Google Shape;289;g39206d6c5c0_1_2">
            <a:extLst>
              <a:ext uri="{FF2B5EF4-FFF2-40B4-BE49-F238E27FC236}">
                <a16:creationId xmlns:a16="http://schemas.microsoft.com/office/drawing/2014/main" id="{6FBE508B-12BA-90F8-3F30-C74CFB9DBE69}"/>
              </a:ext>
            </a:extLst>
          </p:cNvPr>
          <p:cNvSpPr txBox="1"/>
          <p:nvPr/>
        </p:nvSpPr>
        <p:spPr>
          <a:xfrm>
            <a:off x="8653503" y="4346725"/>
            <a:ext cx="5353613" cy="83349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10" tIns="109710" rIns="109710" bIns="274320" anchor="ctr" anchorCtr="0">
            <a:noAutofit/>
          </a:bodyPr>
          <a:lstStyle/>
          <a:p>
            <a:pPr marL="57150" algn="ctr">
              <a:spcBef>
                <a:spcPts val="1200"/>
              </a:spcBef>
              <a:buClr>
                <a:schemeClr val="dk1"/>
              </a:buClr>
              <a:buSzPts val="2000"/>
            </a:pPr>
            <a:r>
              <a:rPr lang="en-US" sz="2000" b="1">
                <a:solidFill>
                  <a:srgbClr val="0C4065"/>
                </a:solidFill>
                <a:latin typeface="Inter"/>
                <a:ea typeface="Inter"/>
                <a:cs typeface="+mn-cs"/>
                <a:sym typeface="Inter"/>
              </a:rPr>
              <a:t>A rep can sell well — and still sell the wrong thing the wrong way.</a:t>
            </a:r>
            <a:endParaRPr sz="2000" b="1">
              <a:solidFill>
                <a:srgbClr val="0C4065"/>
              </a:solidFill>
              <a:latin typeface="Inter"/>
              <a:ea typeface="Inter"/>
              <a:cs typeface="+mn-cs"/>
              <a:sym typeface="Inter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F27211-37BA-254A-72EC-880141E629D5}"/>
              </a:ext>
            </a:extLst>
          </p:cNvPr>
          <p:cNvSpPr txBox="1"/>
          <p:nvPr/>
        </p:nvSpPr>
        <p:spPr>
          <a:xfrm>
            <a:off x="1182532" y="2653823"/>
            <a:ext cx="5142640" cy="523220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>
                <a:latin typeface="Inter" panose="020B0604020202020204" charset="0"/>
                <a:ea typeface="Inter" panose="020B0604020202020204" charset="0"/>
              </a:rPr>
              <a:t>Evaluates</a:t>
            </a:r>
          </a:p>
        </p:txBody>
      </p:sp>
    </p:spTree>
    <p:extLst>
      <p:ext uri="{BB962C8B-B14F-4D97-AF65-F5344CB8AC3E}">
        <p14:creationId xmlns:p14="http://schemas.microsoft.com/office/powerpoint/2010/main" val="42217155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>
          <a:extLst>
            <a:ext uri="{FF2B5EF4-FFF2-40B4-BE49-F238E27FC236}">
              <a16:creationId xmlns:a16="http://schemas.microsoft.com/office/drawing/2014/main" id="{6F3C01F9-07E9-655B-3947-B1EB4FA9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Left-Right 3">
            <a:extLst>
              <a:ext uri="{FF2B5EF4-FFF2-40B4-BE49-F238E27FC236}">
                <a16:creationId xmlns:a16="http://schemas.microsoft.com/office/drawing/2014/main" id="{65CAE7FE-182B-BB05-8E49-6D90CC5EF0A9}"/>
              </a:ext>
            </a:extLst>
          </p:cNvPr>
          <p:cNvSpPr/>
          <p:nvPr/>
        </p:nvSpPr>
        <p:spPr>
          <a:xfrm>
            <a:off x="319041" y="2601005"/>
            <a:ext cx="13650897" cy="353222"/>
          </a:xfrm>
          <a:prstGeom prst="left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Google Shape;286;g39206d6c5c0_1_2">
            <a:extLst>
              <a:ext uri="{FF2B5EF4-FFF2-40B4-BE49-F238E27FC236}">
                <a16:creationId xmlns:a16="http://schemas.microsoft.com/office/drawing/2014/main" id="{F65BCB13-816B-8A32-569E-38070D5BCC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9800" y="560183"/>
            <a:ext cx="12937320" cy="9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r>
              <a:rPr lang="en-US" sz="4000"/>
              <a:t>Product Intelligence: How Readiness is Evaluated</a:t>
            </a:r>
            <a:endParaRPr sz="4000"/>
          </a:p>
        </p:txBody>
      </p:sp>
      <p:sp>
        <p:nvSpPr>
          <p:cNvPr id="288" name="Google Shape;288;g39206d6c5c0_1_2">
            <a:extLst>
              <a:ext uri="{FF2B5EF4-FFF2-40B4-BE49-F238E27FC236}">
                <a16:creationId xmlns:a16="http://schemas.microsoft.com/office/drawing/2014/main" id="{8C247F2B-AF29-3096-020D-07E980903127}"/>
              </a:ext>
            </a:extLst>
          </p:cNvPr>
          <p:cNvSpPr txBox="1"/>
          <p:nvPr/>
        </p:nvSpPr>
        <p:spPr>
          <a:xfrm>
            <a:off x="655409" y="1527585"/>
            <a:ext cx="13324744" cy="68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>
              <a:lnSpc>
                <a:spcPct val="115000"/>
              </a:lnSpc>
              <a:spcBef>
                <a:spcPts val="1440"/>
              </a:spcBef>
              <a:spcAft>
                <a:spcPts val="1440"/>
              </a:spcAft>
            </a:pPr>
            <a:r>
              <a:rPr lang="en-US" sz="20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Product Intelligence evaluates whether a rep is ready to responsibly represent a product by combining structured assessments with AI-driven analysis.</a:t>
            </a:r>
            <a:endParaRPr sz="2000" b="1">
              <a:solidFill>
                <a:srgbClr val="0C4065"/>
              </a:solidFill>
              <a:latin typeface="Inter" panose="020B0604020202020204" charset="0"/>
              <a:ea typeface="Inter" panose="020B0604020202020204" charset="0"/>
              <a:cs typeface="Inter"/>
              <a:sym typeface="Inter"/>
            </a:endParaRPr>
          </a:p>
        </p:txBody>
      </p:sp>
      <p:sp>
        <p:nvSpPr>
          <p:cNvPr id="5" name="Google Shape;288;g39206d6c5c0_1_2">
            <a:extLst>
              <a:ext uri="{FF2B5EF4-FFF2-40B4-BE49-F238E27FC236}">
                <a16:creationId xmlns:a16="http://schemas.microsoft.com/office/drawing/2014/main" id="{22FBEB34-64F2-26CF-F3D0-D3D9996EFF39}"/>
              </a:ext>
            </a:extLst>
          </p:cNvPr>
          <p:cNvSpPr txBox="1"/>
          <p:nvPr/>
        </p:nvSpPr>
        <p:spPr>
          <a:xfrm>
            <a:off x="6619216" y="-651580"/>
            <a:ext cx="3620472" cy="393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1440"/>
              </a:spcBef>
              <a:spcAft>
                <a:spcPts val="1440"/>
              </a:spcAft>
            </a:pPr>
            <a:r>
              <a:rPr lang="en-US" sz="1800">
                <a:solidFill>
                  <a:srgbClr val="0C406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ter" panose="020B0604020202020204" charset="0"/>
                <a:ea typeface="Inter" panose="020B0604020202020204" charset="0"/>
                <a:cs typeface="Inter"/>
                <a:sym typeface="Inter"/>
              </a:rPr>
              <a:t>End-to-End Intelligence Flow</a:t>
            </a:r>
            <a:endParaRPr sz="1800">
              <a:solidFill>
                <a:srgbClr val="0C406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nter" panose="020B0604020202020204" charset="0"/>
              <a:ea typeface="Inter" panose="020B0604020202020204" charset="0"/>
              <a:cs typeface="Inter"/>
              <a:sym typeface="Inter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7221E6F-C313-471B-BCB1-FF601EF8886D}"/>
              </a:ext>
            </a:extLst>
          </p:cNvPr>
          <p:cNvSpPr/>
          <p:nvPr/>
        </p:nvSpPr>
        <p:spPr>
          <a:xfrm>
            <a:off x="355853" y="3408201"/>
            <a:ext cx="1880148" cy="59382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bg2"/>
                </a:solidFill>
                <a:latin typeface="Inter" panose="020B0604020202020204" charset="0"/>
                <a:ea typeface="Inter" panose="020B0604020202020204" charset="0"/>
              </a:rPr>
              <a:t>Input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09027FD-5DB5-62AD-E75C-D3A20FAE8CAC}"/>
              </a:ext>
            </a:extLst>
          </p:cNvPr>
          <p:cNvSpPr/>
          <p:nvPr/>
        </p:nvSpPr>
        <p:spPr>
          <a:xfrm>
            <a:off x="2760758" y="3407769"/>
            <a:ext cx="2222134" cy="58054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800" b="1">
                <a:solidFill>
                  <a:srgbClr val="0C4065"/>
                </a:solidFill>
                <a:latin typeface="Inter"/>
                <a:ea typeface="Inter"/>
              </a:rPr>
              <a:t>AI Normalization</a:t>
            </a:r>
            <a:endParaRPr lang="en-US">
              <a:latin typeface="Inter"/>
              <a:ea typeface="Inter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AB39A06-04BD-07F5-192F-AC03701D8248}"/>
              </a:ext>
            </a:extLst>
          </p:cNvPr>
          <p:cNvSpPr/>
          <p:nvPr/>
        </p:nvSpPr>
        <p:spPr>
          <a:xfrm>
            <a:off x="5558728" y="3402619"/>
            <a:ext cx="2532158" cy="5775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Intelligence Evaluation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69479D9-7CF7-14CB-ECC3-560951A1F052}"/>
              </a:ext>
            </a:extLst>
          </p:cNvPr>
          <p:cNvSpPr/>
          <p:nvPr/>
        </p:nvSpPr>
        <p:spPr>
          <a:xfrm>
            <a:off x="8540774" y="3407768"/>
            <a:ext cx="2413013" cy="5715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Scoring &amp; Logging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3D8D361-EFAE-0E77-1759-9C6E5C6DA3CB}"/>
              </a:ext>
            </a:extLst>
          </p:cNvPr>
          <p:cNvSpPr/>
          <p:nvPr/>
        </p:nvSpPr>
        <p:spPr>
          <a:xfrm>
            <a:off x="6511541" y="2968626"/>
            <a:ext cx="422189" cy="363665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Inter" panose="020B0604020202020204" charset="0"/>
                <a:ea typeface="Inter" panose="020B0604020202020204" charset="0"/>
              </a:rPr>
              <a:t>3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DF778AA-C838-CE83-FDA9-0BA573069DE2}"/>
              </a:ext>
            </a:extLst>
          </p:cNvPr>
          <p:cNvSpPr/>
          <p:nvPr/>
        </p:nvSpPr>
        <p:spPr>
          <a:xfrm>
            <a:off x="11352328" y="3401943"/>
            <a:ext cx="2321455" cy="57244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Coaching &amp; Dashboards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0AD6F16-D46A-BC06-4EFF-CD237127D5C8}"/>
              </a:ext>
            </a:extLst>
          </p:cNvPr>
          <p:cNvSpPr/>
          <p:nvPr/>
        </p:nvSpPr>
        <p:spPr>
          <a:xfrm>
            <a:off x="1082052" y="2967455"/>
            <a:ext cx="422189" cy="363665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Inter" panose="020B0604020202020204" charset="0"/>
                <a:ea typeface="Inter" panose="020B0604020202020204" charset="0"/>
              </a:rPr>
              <a:t>1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0B8B031D-69F0-C197-93A6-1A9E7FCB8043}"/>
              </a:ext>
            </a:extLst>
          </p:cNvPr>
          <p:cNvSpPr/>
          <p:nvPr/>
        </p:nvSpPr>
        <p:spPr>
          <a:xfrm>
            <a:off x="3657682" y="2968644"/>
            <a:ext cx="422189" cy="363665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Inter" panose="020B0604020202020204" charset="0"/>
                <a:ea typeface="Inter" panose="020B0604020202020204" charset="0"/>
              </a:rPr>
              <a:t>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54D8392-1EEA-1049-6CE1-5EBBB8EA2D22}"/>
              </a:ext>
            </a:extLst>
          </p:cNvPr>
          <p:cNvSpPr txBox="1"/>
          <p:nvPr/>
        </p:nvSpPr>
        <p:spPr>
          <a:xfrm>
            <a:off x="173777" y="4111721"/>
            <a:ext cx="2275885" cy="32860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Inter" panose="020B0604020202020204" charset="0"/>
                <a:ea typeface="Inter" panose="020B0604020202020204" charset="0"/>
              </a:rPr>
              <a:t>Product Intelligence assessment initiated</a:t>
            </a:r>
            <a:endParaRPr lang="en-US"/>
          </a:p>
          <a:p>
            <a:pPr marL="2857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Inter" panose="020B0604020202020204" charset="0"/>
                <a:ea typeface="Inter" panose="020B0604020202020204" charset="0"/>
              </a:rPr>
              <a:t>Product, level (Elemental / Advanced / Mastery), and context selected</a:t>
            </a:r>
          </a:p>
          <a:p>
            <a:pPr marL="2857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Inter" panose="020B0604020202020204" charset="0"/>
                <a:ea typeface="Inter" panose="020B0604020202020204" charset="0"/>
              </a:rPr>
              <a:t>(Future: optional linkage to related sales conversations)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E018FFD-1505-D7DE-1934-15F284F7D948}"/>
              </a:ext>
            </a:extLst>
          </p:cNvPr>
          <p:cNvSpPr txBox="1"/>
          <p:nvPr/>
        </p:nvSpPr>
        <p:spPr>
          <a:xfrm>
            <a:off x="2756439" y="4111721"/>
            <a:ext cx="2367753" cy="32860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Inter" panose="020B0604020202020204" charset="0"/>
                <a:ea typeface="Inter" panose="020B0604020202020204" charset="0"/>
              </a:rPr>
              <a:t>Questions dynamically selected from product-specific pools</a:t>
            </a:r>
            <a:endParaRPr lang="en-US"/>
          </a:p>
          <a:p>
            <a:pPr marL="2857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Inter" panose="020B0604020202020204" charset="0"/>
                <a:ea typeface="Inter" panose="020B0604020202020204" charset="0"/>
              </a:rPr>
              <a:t>Question order randomized per attempt</a:t>
            </a:r>
          </a:p>
          <a:p>
            <a:pPr marL="234950" lvl="1" indent="-1206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Inter" panose="020B0604020202020204" charset="0"/>
                <a:ea typeface="Inter" panose="020B0604020202020204" charset="0"/>
              </a:rPr>
              <a:t>Difficulty aligned to level and prior performance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8AFFA62-5B23-53FC-D277-395B73ED0E0B}"/>
              </a:ext>
            </a:extLst>
          </p:cNvPr>
          <p:cNvSpPr txBox="1"/>
          <p:nvPr/>
        </p:nvSpPr>
        <p:spPr>
          <a:xfrm>
            <a:off x="5378069" y="4111721"/>
            <a:ext cx="2560608" cy="35169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>
                <a:latin typeface="Inter" panose="020B0604020202020204" charset="0"/>
                <a:ea typeface="Inter" panose="020B0604020202020204" charset="0"/>
              </a:rPr>
              <a:t>Responses evaluated across Product Intelligence dimensions:</a:t>
            </a:r>
            <a:endParaRPr lang="en-US"/>
          </a:p>
          <a:p>
            <a:pPr marL="285750" lvl="2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>
                <a:latin typeface="Inter" panose="020B0604020202020204" charset="0"/>
                <a:ea typeface="Inter" panose="020B0604020202020204" charset="0"/>
              </a:rPr>
              <a:t>Product Knowledge</a:t>
            </a:r>
          </a:p>
          <a:p>
            <a:pPr marL="285750" lvl="2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>
                <a:latin typeface="Inter" panose="020B0604020202020204" charset="0"/>
                <a:ea typeface="Inter" panose="020B0604020202020204" charset="0"/>
              </a:rPr>
              <a:t>Market &amp; Environment Awareness</a:t>
            </a:r>
          </a:p>
          <a:p>
            <a:pPr marL="285750" lvl="2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>
                <a:latin typeface="Inter" panose="020B0604020202020204" charset="0"/>
                <a:ea typeface="Inter" panose="020B0604020202020204" charset="0"/>
              </a:rPr>
              <a:t>Advisor &amp; Client Fit</a:t>
            </a:r>
          </a:p>
          <a:p>
            <a:pPr marL="285750" lvl="2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>
                <a:latin typeface="Inter" panose="020B0604020202020204" charset="0"/>
                <a:ea typeface="Inter" panose="020B0604020202020204" charset="0"/>
              </a:rPr>
              <a:t>Portfolio Role</a:t>
            </a:r>
          </a:p>
          <a:p>
            <a:pPr marL="285750" lvl="2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>
                <a:latin typeface="Inter" panose="020B0604020202020204" charset="0"/>
                <a:ea typeface="Inter" panose="020B0604020202020204" charset="0"/>
              </a:rPr>
              <a:t>Risk &amp; Expectation Setting</a:t>
            </a:r>
          </a:p>
          <a:p>
            <a:pPr marL="285750" lvl="2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>
                <a:latin typeface="Inter" panose="020B0604020202020204" charset="0"/>
                <a:ea typeface="Inter" panose="020B0604020202020204" charset="0"/>
              </a:rPr>
              <a:t>Narrative Discipline</a:t>
            </a:r>
          </a:p>
          <a:p>
            <a:pPr marL="285750" lvl="2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>
                <a:latin typeface="Inter" panose="020B0604020202020204" charset="0"/>
                <a:ea typeface="Inter" panose="020B0604020202020204" charset="0"/>
              </a:rPr>
              <a:t>Firm Investment Theme Alignment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73761DB-965A-58B9-09EF-DED2F7C6052C}"/>
              </a:ext>
            </a:extLst>
          </p:cNvPr>
          <p:cNvSpPr txBox="1"/>
          <p:nvPr/>
        </p:nvSpPr>
        <p:spPr>
          <a:xfrm>
            <a:off x="8551111" y="4111721"/>
            <a:ext cx="2383661" cy="29629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Inter" panose="020B0604020202020204" charset="0"/>
                <a:ea typeface="Inter" panose="020B0604020202020204" charset="0"/>
              </a:rPr>
              <a:t>Questions dynamically selected from product-specific pools</a:t>
            </a:r>
            <a:endParaRPr lang="en-US"/>
          </a:p>
          <a:p>
            <a:pPr marL="2857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Inter" panose="020B0604020202020204" charset="0"/>
                <a:ea typeface="Inter" panose="020B0604020202020204" charset="0"/>
              </a:rPr>
              <a:t>Question order randomized per attempt</a:t>
            </a:r>
          </a:p>
          <a:p>
            <a:pPr marL="234950" lvl="1" indent="-1206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Inter" panose="020B0604020202020204" charset="0"/>
                <a:ea typeface="Inter" panose="020B0604020202020204" charset="0"/>
              </a:rPr>
              <a:t>Difficulty aligned to level and prior performance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C37B121A-3892-F3B1-DFEC-42F22681BE5D}"/>
              </a:ext>
            </a:extLst>
          </p:cNvPr>
          <p:cNvSpPr txBox="1"/>
          <p:nvPr/>
        </p:nvSpPr>
        <p:spPr>
          <a:xfrm>
            <a:off x="6350532" y="7773340"/>
            <a:ext cx="737698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1" i="1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</a:rPr>
              <a:t>*Live Product Intelligence evaluation (in-call or real-time prompts) is roadmap only and not required for v1.*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B5B91E0-E44D-B56F-0C1D-A6536DBBEFBA}"/>
              </a:ext>
            </a:extLst>
          </p:cNvPr>
          <p:cNvSpPr/>
          <p:nvPr/>
        </p:nvSpPr>
        <p:spPr>
          <a:xfrm>
            <a:off x="9527616" y="2969540"/>
            <a:ext cx="419600" cy="363665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Inter" panose="020B0604020202020204" charset="0"/>
                <a:ea typeface="Inter" panose="020B0604020202020204" charset="0"/>
              </a:rPr>
              <a:t>4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368ACC9-CAEB-E4D4-2644-300AE457718D}"/>
              </a:ext>
            </a:extLst>
          </p:cNvPr>
          <p:cNvSpPr/>
          <p:nvPr/>
        </p:nvSpPr>
        <p:spPr>
          <a:xfrm>
            <a:off x="12301385" y="2969540"/>
            <a:ext cx="422189" cy="363665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Inter" panose="020B0604020202020204" charset="0"/>
                <a:ea typeface="Inter" panose="020B0604020202020204" charset="0"/>
              </a:rPr>
              <a:t>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6CE9A2-1699-DAF5-4A52-9FE2BAFED82B}"/>
              </a:ext>
            </a:extLst>
          </p:cNvPr>
          <p:cNvSpPr txBox="1"/>
          <p:nvPr/>
        </p:nvSpPr>
        <p:spPr>
          <a:xfrm>
            <a:off x="11333323" y="4111721"/>
            <a:ext cx="2383661" cy="425558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Inter"/>
                <a:ea typeface="Inter"/>
              </a:rPr>
              <a:t>Rep-level readiness view</a:t>
            </a:r>
          </a:p>
          <a:p>
            <a:pPr marL="2857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Inter"/>
                <a:ea typeface="Inter"/>
              </a:rPr>
              <a:t>Manager visibility into:</a:t>
            </a:r>
            <a:endParaRPr lang="en-US"/>
          </a:p>
          <a:p>
            <a:pPr marL="742950" lvl="2" indent="-171450">
              <a:lnSpc>
                <a:spcPct val="150000"/>
              </a:lnSpc>
              <a:buFont typeface="Wingdings" panose="020B0604020202020204" pitchFamily="34" charset="0"/>
              <a:buChar char="§"/>
            </a:pPr>
            <a:r>
              <a:rPr lang="en-US">
                <a:latin typeface="Inter"/>
                <a:ea typeface="Inter"/>
              </a:rPr>
              <a:t>Strengths</a:t>
            </a:r>
          </a:p>
          <a:p>
            <a:pPr marL="742950" lvl="2" indent="-171450">
              <a:lnSpc>
                <a:spcPct val="150000"/>
              </a:lnSpc>
              <a:buFont typeface="Wingdings" panose="020B0604020202020204" pitchFamily="34" charset="0"/>
              <a:buChar char="§"/>
            </a:pPr>
            <a:r>
              <a:rPr lang="en-US">
                <a:latin typeface="Inter"/>
                <a:ea typeface="Inter"/>
              </a:rPr>
              <a:t>Gaps</a:t>
            </a:r>
          </a:p>
          <a:p>
            <a:pPr marL="742950" lvl="2" indent="-171450">
              <a:lnSpc>
                <a:spcPct val="150000"/>
              </a:lnSpc>
              <a:buFont typeface="Wingdings" panose="020B0604020202020204" pitchFamily="34" charset="0"/>
              <a:buChar char="§"/>
            </a:pPr>
            <a:r>
              <a:rPr lang="en-US">
                <a:latin typeface="Inter"/>
                <a:ea typeface="Inter"/>
              </a:rPr>
              <a:t>Repeated friction points</a:t>
            </a:r>
          </a:p>
          <a:p>
            <a:pPr marL="2857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Inter"/>
                <a:ea typeface="Inter"/>
              </a:rPr>
              <a:t>Coaching recommendations generated</a:t>
            </a:r>
          </a:p>
          <a:p>
            <a:pPr marL="2857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>
              <a:latin typeface="Inter"/>
              <a:ea typeface="Inter"/>
            </a:endParaRPr>
          </a:p>
          <a:p>
            <a:pPr marL="2857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>
              <a:latin typeface="Inter"/>
              <a:ea typeface="Inter"/>
            </a:endParaRPr>
          </a:p>
          <a:p>
            <a:pPr marL="2857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>
              <a:latin typeface="Inter"/>
              <a:ea typeface="Inter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EBF414-E226-2CBE-17DD-8295F7C307F4}"/>
              </a:ext>
            </a:extLst>
          </p:cNvPr>
          <p:cNvSpPr txBox="1"/>
          <p:nvPr/>
        </p:nvSpPr>
        <p:spPr>
          <a:xfrm>
            <a:off x="3033486" y="-740228"/>
            <a:ext cx="6952342" cy="319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BCC8C2-9703-22B6-38D5-BFAF212E9744}"/>
              </a:ext>
            </a:extLst>
          </p:cNvPr>
          <p:cNvSpPr txBox="1"/>
          <p:nvPr/>
        </p:nvSpPr>
        <p:spPr>
          <a:xfrm>
            <a:off x="5158634" y="2621046"/>
            <a:ext cx="3063469" cy="307777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End-to-End Intelligence Flow</a:t>
            </a:r>
          </a:p>
        </p:txBody>
      </p:sp>
    </p:spTree>
    <p:extLst>
      <p:ext uri="{BB962C8B-B14F-4D97-AF65-F5344CB8AC3E}">
        <p14:creationId xmlns:p14="http://schemas.microsoft.com/office/powerpoint/2010/main" val="41448907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A89B8D-249E-B204-AE13-BE3D8A971B02}"/>
              </a:ext>
            </a:extLst>
          </p:cNvPr>
          <p:cNvSpPr/>
          <p:nvPr/>
        </p:nvSpPr>
        <p:spPr>
          <a:xfrm>
            <a:off x="492046" y="3183255"/>
            <a:ext cx="4099991" cy="378823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DD0477-DF3B-A29F-5024-888E749C899D}"/>
              </a:ext>
            </a:extLst>
          </p:cNvPr>
          <p:cNvSpPr/>
          <p:nvPr/>
        </p:nvSpPr>
        <p:spPr>
          <a:xfrm>
            <a:off x="5319325" y="3171945"/>
            <a:ext cx="3918858" cy="378823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18EB804-C308-70A0-2D77-89BC49F8E758}"/>
              </a:ext>
            </a:extLst>
          </p:cNvPr>
          <p:cNvSpPr/>
          <p:nvPr/>
        </p:nvSpPr>
        <p:spPr>
          <a:xfrm>
            <a:off x="10038363" y="3206278"/>
            <a:ext cx="3918858" cy="378823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919F7AB-721E-186A-6192-7E822B5AA66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565801" y="1803150"/>
            <a:ext cx="11696928" cy="658368"/>
          </a:xfrm>
        </p:spPr>
        <p:txBody>
          <a:bodyPr/>
          <a:lstStyle/>
          <a:p>
            <a:r>
              <a:rPr lang="en-US" sz="2800" b="1">
                <a:solidFill>
                  <a:srgbClr val="0C4065"/>
                </a:solidFill>
              </a:rPr>
              <a:t>Execution Quality in Real Conversations</a:t>
            </a:r>
            <a:endParaRPr lang="en-US" sz="2800" b="1"/>
          </a:p>
        </p:txBody>
      </p:sp>
      <p:sp>
        <p:nvSpPr>
          <p:cNvPr id="2" name="Text 0"/>
          <p:cNvSpPr/>
          <p:nvPr/>
        </p:nvSpPr>
        <p:spPr>
          <a:xfrm>
            <a:off x="793790" y="1685092"/>
            <a:ext cx="821209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endParaRPr lang="en-US" sz="390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914400" y="2548595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80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Epilogue" pitchFamily="34" charset="-120"/>
              </a:rPr>
              <a:t>Shows how reps sell — and where execution breaks down across advisor interactions</a:t>
            </a:r>
            <a:endParaRPr lang="en-US" sz="1800">
              <a:solidFill>
                <a:schemeClr val="tx1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65801" y="324177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Fraunces Medium" pitchFamily="34" charset="-120"/>
              </a:rPr>
              <a:t>Conversation Structure</a:t>
            </a:r>
            <a:endParaRPr lang="en-US" sz="1950" b="1">
              <a:solidFill>
                <a:schemeClr val="tx1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86654" y="3550768"/>
            <a:ext cx="3924251" cy="829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98450" indent="-182563" algn="l">
              <a:lnSpc>
                <a:spcPts val="2500"/>
              </a:lnSpc>
              <a:buSzPct val="100000"/>
              <a:buChar char="•"/>
            </a:pPr>
            <a:r>
              <a:rPr lang="en-US" sz="155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</a:rPr>
              <a:t>How reps open and frame conversation</a:t>
            </a:r>
          </a:p>
          <a:p>
            <a:pPr marL="298450" indent="-182563" algn="l">
              <a:lnSpc>
                <a:spcPts val="2500"/>
              </a:lnSpc>
              <a:buSzPct val="100000"/>
              <a:buChar char="•"/>
            </a:pPr>
            <a:r>
              <a:rPr lang="en-US" sz="155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</a:rPr>
              <a:t>Whether discovery happens before positioning </a:t>
            </a:r>
          </a:p>
        </p:txBody>
      </p:sp>
      <p:sp>
        <p:nvSpPr>
          <p:cNvPr id="7" name="Text 5"/>
          <p:cNvSpPr/>
          <p:nvPr/>
        </p:nvSpPr>
        <p:spPr>
          <a:xfrm>
            <a:off x="778855" y="4190162"/>
            <a:ext cx="41821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endParaRPr lang="en-US" sz="1550">
              <a:solidFill>
                <a:schemeClr val="tx1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5319325" y="323060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Fraunces Medium" pitchFamily="34" charset="-120"/>
              </a:rPr>
              <a:t>Engagement Quality</a:t>
            </a:r>
            <a:endParaRPr lang="en-US" sz="1950" b="1">
              <a:solidFill>
                <a:schemeClr val="tx1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174191" y="3602719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161925">
              <a:lnSpc>
                <a:spcPts val="2500"/>
              </a:lnSpc>
              <a:buSzPct val="100000"/>
              <a:buFont typeface="Arial"/>
              <a:buChar char="•"/>
            </a:pPr>
            <a:r>
              <a:rPr lang="en-US" sz="155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Epilogue" pitchFamily="34" charset="-120"/>
              </a:rPr>
              <a:t>How objections are handled</a:t>
            </a:r>
          </a:p>
          <a:p>
            <a:pPr marL="342900" indent="-161925">
              <a:lnSpc>
                <a:spcPts val="2500"/>
              </a:lnSpc>
              <a:buSzPct val="100000"/>
              <a:buFont typeface="Arial"/>
              <a:buChar char="•"/>
            </a:pPr>
            <a:r>
              <a:rPr lang="en-US" sz="155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Epilogue" pitchFamily="34" charset="-120"/>
              </a:rPr>
              <a:t>Shows subject matter fluency</a:t>
            </a:r>
          </a:p>
          <a:p>
            <a:pPr marL="342900" indent="-161925">
              <a:lnSpc>
                <a:spcPts val="2500"/>
              </a:lnSpc>
              <a:buSzPct val="100000"/>
              <a:buFont typeface="Arial"/>
              <a:buChar char="•"/>
            </a:pPr>
            <a:r>
              <a:rPr lang="en-US" sz="155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</a:rPr>
              <a:t>Quality of advisor interaction and flow</a:t>
            </a:r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endParaRPr lang="en-US" sz="1550">
              <a:solidFill>
                <a:schemeClr val="tx1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0038363" y="3230600"/>
            <a:ext cx="263068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Fraunces Medium" pitchFamily="34" charset="-120"/>
              </a:rPr>
              <a:t>Outcome Progression</a:t>
            </a:r>
            <a:endParaRPr lang="en-US" sz="1950" b="1">
              <a:solidFill>
                <a:schemeClr val="tx1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9906638" y="3555083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161925">
              <a:lnSpc>
                <a:spcPts val="2500"/>
              </a:lnSpc>
              <a:buSzPct val="100000"/>
              <a:buFont typeface="Arial"/>
              <a:buChar char="•"/>
            </a:pPr>
            <a:r>
              <a:rPr lang="en-US" sz="155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Epilogue" pitchFamily="34" charset="-120"/>
              </a:rPr>
              <a:t>Whether conversations move toward clear next steps</a:t>
            </a:r>
          </a:p>
          <a:p>
            <a:pPr marL="342900" indent="-161925">
              <a:lnSpc>
                <a:spcPts val="2500"/>
              </a:lnSpc>
              <a:buSzPct val="100000"/>
              <a:buFont typeface="Arial"/>
              <a:buChar char="•"/>
            </a:pPr>
            <a:r>
              <a:rPr lang="en-US" sz="155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Epilogue" pitchFamily="34" charset="-120"/>
              </a:rPr>
              <a:t>Coaching triggers and risk signals </a:t>
            </a:r>
            <a:endParaRPr lang="en-US" sz="1550">
              <a:solidFill>
                <a:schemeClr val="tx1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endParaRPr lang="en-US" sz="1550">
              <a:solidFill>
                <a:schemeClr val="tx1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406341" y="6426451"/>
            <a:ext cx="7817717" cy="10013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lIns="91440" tIns="0" rIns="0" bIns="0" rtlCol="0" anchor="ctr"/>
          <a:lstStyle/>
          <a:p>
            <a:pPr marL="57150" algn="ctr">
              <a:spcBef>
                <a:spcPts val="1200"/>
              </a:spcBef>
              <a:buClr>
                <a:schemeClr val="dk1"/>
              </a:buClr>
              <a:buSzPts val="2000"/>
            </a:pPr>
            <a:r>
              <a:rPr lang="en-US" sz="2000" b="1">
                <a:solidFill>
                  <a:srgbClr val="0C4065"/>
                </a:solidFill>
                <a:latin typeface="Inter"/>
                <a:ea typeface="Inter"/>
                <a:cs typeface="+mn-cs"/>
              </a:rPr>
              <a:t>An intelligence layer that evaluates how reps sell and surfaces execution risk — without disrupting workflows or compliance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4A4D5D60-1688-7488-090B-5A8A838C2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181" y="567103"/>
            <a:ext cx="12937146" cy="966455"/>
          </a:xfrm>
        </p:spPr>
        <p:txBody>
          <a:bodyPr>
            <a:noAutofit/>
          </a:bodyPr>
          <a:lstStyle/>
          <a:p>
            <a:r>
              <a:rPr lang="en-US">
                <a:solidFill>
                  <a:srgbClr val="FFFFFF"/>
                </a:solidFill>
                <a:latin typeface="Inter" panose="020B0604020202020204" charset="0"/>
                <a:ea typeface="Inter" panose="020B0604020202020204" charset="0"/>
                <a:cs typeface="Fraunces Medium" pitchFamily="34" charset="-120"/>
              </a:rPr>
              <a:t>Optimization: Sales Intelligence</a:t>
            </a:r>
            <a:br>
              <a:rPr lang="en-US">
                <a:latin typeface="Inter" panose="020B0604020202020204" charset="0"/>
                <a:ea typeface="Inter" panose="020B0604020202020204" charset="0"/>
              </a:rPr>
            </a:br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>
          <a:extLst>
            <a:ext uri="{FF2B5EF4-FFF2-40B4-BE49-F238E27FC236}">
              <a16:creationId xmlns:a16="http://schemas.microsoft.com/office/drawing/2014/main" id="{9CA24884-9CEC-6376-C7DE-F3A17A67C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19029C-4DFA-D903-B3CC-0FA27C5D1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7591" y="2360690"/>
            <a:ext cx="6420094" cy="4873828"/>
          </a:xfrm>
          <a:prstGeom prst="rect">
            <a:avLst/>
          </a:prstGeom>
        </p:spPr>
      </p:pic>
      <p:sp>
        <p:nvSpPr>
          <p:cNvPr id="286" name="Google Shape;286;g39206d6c5c0_1_2">
            <a:extLst>
              <a:ext uri="{FF2B5EF4-FFF2-40B4-BE49-F238E27FC236}">
                <a16:creationId xmlns:a16="http://schemas.microsoft.com/office/drawing/2014/main" id="{5993F27D-244D-CF32-A7BA-A0B629160D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9800" y="560183"/>
            <a:ext cx="14038308" cy="9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r>
              <a:rPr lang="en-US" sz="3600"/>
              <a:t>Sales Intelligence: Execution Quality in Real Conversations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1F6DB00-8648-D646-5261-8839590CB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321155"/>
              </p:ext>
            </p:extLst>
          </p:nvPr>
        </p:nvGraphicFramePr>
        <p:xfrm>
          <a:off x="968188" y="2360690"/>
          <a:ext cx="6064623" cy="487382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021541">
                  <a:extLst>
                    <a:ext uri="{9D8B030D-6E8A-4147-A177-3AD203B41FA5}">
                      <a16:colId xmlns:a16="http://schemas.microsoft.com/office/drawing/2014/main" val="3960179296"/>
                    </a:ext>
                  </a:extLst>
                </a:gridCol>
                <a:gridCol w="2021541">
                  <a:extLst>
                    <a:ext uri="{9D8B030D-6E8A-4147-A177-3AD203B41FA5}">
                      <a16:colId xmlns:a16="http://schemas.microsoft.com/office/drawing/2014/main" val="1226341296"/>
                    </a:ext>
                  </a:extLst>
                </a:gridCol>
                <a:gridCol w="2021541">
                  <a:extLst>
                    <a:ext uri="{9D8B030D-6E8A-4147-A177-3AD203B41FA5}">
                      <a16:colId xmlns:a16="http://schemas.microsoft.com/office/drawing/2014/main" val="542039023"/>
                    </a:ext>
                  </a:extLst>
                </a:gridCol>
              </a:tblGrid>
              <a:tr h="430044"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bg1"/>
                          </a:solidFill>
                        </a:rPr>
                        <a:t>Inputs</a:t>
                      </a:r>
                    </a:p>
                  </a:txBody>
                  <a:tcPr>
                    <a:solidFill>
                      <a:srgbClr val="0C406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bg1"/>
                          </a:solidFill>
                        </a:rPr>
                        <a:t>Evaluates</a:t>
                      </a:r>
                    </a:p>
                  </a:txBody>
                  <a:tcPr>
                    <a:solidFill>
                      <a:srgbClr val="0C406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bg1"/>
                          </a:solidFill>
                        </a:rPr>
                        <a:t>Outputs</a:t>
                      </a:r>
                    </a:p>
                  </a:txBody>
                  <a:tcPr>
                    <a:solidFill>
                      <a:srgbClr val="0C40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5557109"/>
                  </a:ext>
                </a:extLst>
              </a:tr>
              <a:tr h="1254294">
                <a:tc>
                  <a:txBody>
                    <a:bodyPr/>
                    <a:lstStyle/>
                    <a:p>
                      <a:pPr marL="285750" indent="-16510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Transcripts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16510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How reps structure and guide conversations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16510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Category-level scores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4657747"/>
                  </a:ext>
                </a:extLst>
              </a:tr>
              <a:tr h="967598">
                <a:tc>
                  <a:txBody>
                    <a:bodyPr/>
                    <a:lstStyle/>
                    <a:p>
                      <a:pPr marL="285750" indent="-16510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Audio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111125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Whether they diagnose before positioning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16510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Strengths &amp; gaps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128286"/>
                  </a:ext>
                </a:extLst>
              </a:tr>
              <a:tr h="1254294">
                <a:tc>
                  <a:txBody>
                    <a:bodyPr/>
                    <a:lstStyle/>
                    <a:p>
                      <a:pPr marL="285750" indent="-16510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Video (all normalized to transcript for analysis)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111125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How objections are handled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16510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Coaching triggers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2887596"/>
                  </a:ext>
                </a:extLst>
              </a:tr>
              <a:tr h="967598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16510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Whether calls move toward clear next steps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16510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Manager visibility by rep and team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595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0427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47631"/>
            <a:ext cx="732591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endParaRPr lang="en-US" sz="390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6852D011-9927-323F-1A5F-E87CD005D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621" y="565589"/>
            <a:ext cx="12937146" cy="966455"/>
          </a:xfrm>
        </p:spPr>
        <p:txBody>
          <a:bodyPr>
            <a:noAutofit/>
          </a:bodyPr>
          <a:lstStyle/>
          <a:p>
            <a:r>
              <a:rPr lang="en-US"/>
              <a:t>Acceleration: Coaching Insights</a:t>
            </a:r>
            <a:br>
              <a:rPr lang="en-US"/>
            </a:br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BD04BCC-22CA-A898-789D-0B71EB78458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551431" y="1823384"/>
            <a:ext cx="13306410" cy="658368"/>
          </a:xfrm>
        </p:spPr>
        <p:txBody>
          <a:bodyPr anchor="ctr"/>
          <a:lstStyle/>
          <a:p>
            <a:r>
              <a:rPr lang="en-US" sz="2800" b="1"/>
              <a:t>Practitioner-led coaching that strengthens advisor engagement</a:t>
            </a:r>
            <a:endParaRPr lang="en-US" sz="2400" b="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CD83C6D-766C-0636-02EB-D418E0342939}"/>
              </a:ext>
            </a:extLst>
          </p:cNvPr>
          <p:cNvSpPr/>
          <p:nvPr/>
        </p:nvSpPr>
        <p:spPr>
          <a:xfrm>
            <a:off x="862207" y="3265276"/>
            <a:ext cx="5916292" cy="3678651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B858CE6-8405-2219-602A-89C5D78AE3F7}"/>
              </a:ext>
            </a:extLst>
          </p:cNvPr>
          <p:cNvSpPr/>
          <p:nvPr/>
        </p:nvSpPr>
        <p:spPr>
          <a:xfrm>
            <a:off x="862207" y="2868501"/>
            <a:ext cx="5916293" cy="435719"/>
          </a:xfrm>
          <a:prstGeom prst="rect">
            <a:avLst/>
          </a:prstGeom>
          <a:solidFill>
            <a:srgbClr val="0C4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US">
              <a:highlight>
                <a:srgbClr val="000080"/>
              </a:highlight>
            </a:endParaRP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051DF201-0847-9391-51E2-D25C9A6C682F}"/>
              </a:ext>
            </a:extLst>
          </p:cNvPr>
          <p:cNvSpPr/>
          <p:nvPr/>
        </p:nvSpPr>
        <p:spPr>
          <a:xfrm>
            <a:off x="956337" y="2977981"/>
            <a:ext cx="2528859" cy="296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2000" b="1">
                <a:solidFill>
                  <a:schemeClr val="bg1"/>
                </a:solidFill>
                <a:latin typeface="Inter"/>
                <a:ea typeface="Inter"/>
              </a:rPr>
              <a:t>Our Coaching</a:t>
            </a:r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1A8518B6-82C5-7B10-5C3E-195FE8C7B0C6}"/>
              </a:ext>
            </a:extLst>
          </p:cNvPr>
          <p:cNvSpPr/>
          <p:nvPr/>
        </p:nvSpPr>
        <p:spPr>
          <a:xfrm>
            <a:off x="1105345" y="3512126"/>
            <a:ext cx="5358888" cy="4959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2400" b="1">
              <a:solidFill>
                <a:schemeClr val="bg2"/>
              </a:solidFill>
              <a:latin typeface="Inter SemiBold" panose="02000503000000020004" pitchFamily="2" charset="0"/>
              <a:ea typeface="Inter SemiBold" panose="02000503000000020004" pitchFamily="2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A12C736C-C3A0-D617-EF32-0B7D68615974}"/>
              </a:ext>
            </a:extLst>
          </p:cNvPr>
          <p:cNvSpPr/>
          <p:nvPr/>
        </p:nvSpPr>
        <p:spPr>
          <a:xfrm>
            <a:off x="808175" y="3561433"/>
            <a:ext cx="4772354" cy="11710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168275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2"/>
                </a:solidFill>
                <a:latin typeface="Inter"/>
                <a:ea typeface="Inter"/>
              </a:rPr>
              <a:t>Coaching delivered by practitioners with direct experience working </a:t>
            </a:r>
            <a:br>
              <a:rPr lang="en-US" sz="1600">
                <a:solidFill>
                  <a:schemeClr val="bg2"/>
                </a:solidFill>
                <a:latin typeface="Inter"/>
                <a:ea typeface="Inter"/>
              </a:rPr>
            </a:br>
            <a:r>
              <a:rPr lang="en-US" sz="1600">
                <a:solidFill>
                  <a:schemeClr val="bg2"/>
                </a:solidFill>
                <a:latin typeface="Inter"/>
                <a:ea typeface="Inter"/>
              </a:rPr>
              <a:t>with financial advisors</a:t>
            </a:r>
          </a:p>
          <a:p>
            <a:pPr marL="342900" indent="-168275">
              <a:buFont typeface="Arial" panose="020B0604020202020204" pitchFamily="34" charset="0"/>
              <a:buChar char="•"/>
            </a:pPr>
            <a:endParaRPr lang="en-US" sz="1600">
              <a:solidFill>
                <a:schemeClr val="bg2"/>
              </a:solidFill>
              <a:latin typeface="Inter"/>
              <a:ea typeface="Inter"/>
            </a:endParaRPr>
          </a:p>
          <a:p>
            <a:pPr marL="342900" indent="-168275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2"/>
                </a:solidFill>
                <a:latin typeface="Inter"/>
                <a:ea typeface="Inter"/>
              </a:rPr>
              <a:t>Applied, scenario-based coaching built around real world </a:t>
            </a:r>
            <a:br>
              <a:rPr lang="en-US" sz="1600">
                <a:solidFill>
                  <a:schemeClr val="bg2"/>
                </a:solidFill>
                <a:latin typeface="Inter"/>
                <a:ea typeface="Inter"/>
              </a:rPr>
            </a:br>
            <a:r>
              <a:rPr lang="en-US" sz="1600">
                <a:solidFill>
                  <a:schemeClr val="bg2"/>
                </a:solidFill>
                <a:latin typeface="Inter"/>
                <a:ea typeface="Inter"/>
              </a:rPr>
              <a:t>advisor conversations</a:t>
            </a:r>
          </a:p>
          <a:p>
            <a:pPr marL="342900" indent="-168275">
              <a:buFont typeface="Arial" panose="020B0604020202020204" pitchFamily="34" charset="0"/>
              <a:buChar char="•"/>
            </a:pPr>
            <a:endParaRPr lang="en-US" sz="1600">
              <a:solidFill>
                <a:schemeClr val="bg2"/>
              </a:solidFill>
              <a:latin typeface="Inter"/>
              <a:ea typeface="Inter"/>
            </a:endParaRPr>
          </a:p>
          <a:p>
            <a:pPr marL="342900" indent="-168275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2"/>
                </a:solidFill>
                <a:latin typeface="Inter"/>
                <a:ea typeface="Inter"/>
              </a:rPr>
              <a:t>Reinforces firm messaging through real-world practice and repetition</a:t>
            </a:r>
          </a:p>
          <a:p>
            <a:pPr marL="342900" indent="-168275">
              <a:buFont typeface="Arial" panose="020B0604020202020204" pitchFamily="34" charset="0"/>
              <a:buChar char="•"/>
            </a:pPr>
            <a:endParaRPr lang="en-US" sz="1600">
              <a:solidFill>
                <a:schemeClr val="bg2"/>
              </a:solidFill>
              <a:latin typeface="Inter"/>
              <a:ea typeface="Inter"/>
            </a:endParaRPr>
          </a:p>
          <a:p>
            <a:pPr marL="342900" indent="-168275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2"/>
                </a:solidFill>
                <a:latin typeface="Inter"/>
                <a:ea typeface="Inter"/>
              </a:rPr>
              <a:t>Ongoing coaching model that drives consistent execution over time</a:t>
            </a:r>
            <a:endParaRPr lang="en-US" sz="1600">
              <a:solidFill>
                <a:schemeClr val="bg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342900" indent="-168275"/>
            <a:r>
              <a:rPr lang="en-US" sz="1600">
                <a:solidFill>
                  <a:schemeClr val="bg2"/>
                </a:solidFill>
                <a:latin typeface="Inter"/>
                <a:ea typeface="Inter"/>
              </a:rPr>
              <a:t> </a:t>
            </a:r>
            <a:endParaRPr lang="en-US" sz="1600">
              <a:solidFill>
                <a:schemeClr val="bg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342900" indent="-168275">
              <a:buFont typeface="Arial" panose="020B0604020202020204" pitchFamily="34" charset="0"/>
              <a:buChar char="•"/>
            </a:pPr>
            <a:endParaRPr lang="en-US" sz="1600">
              <a:solidFill>
                <a:schemeClr val="bg2"/>
              </a:solidFill>
              <a:latin typeface="Inter"/>
              <a:ea typeface="Inter"/>
            </a:endParaRPr>
          </a:p>
          <a:p>
            <a:pPr marL="342900" indent="-168275"/>
            <a:br>
              <a:rPr lang="en-US" sz="1600">
                <a:latin typeface="Inter" panose="02000503000000020004" pitchFamily="2" charset="0"/>
                <a:ea typeface="Inter" panose="02000503000000020004" pitchFamily="2" charset="0"/>
              </a:rPr>
            </a:br>
            <a:endParaRPr lang="en-US" sz="1600">
              <a:solidFill>
                <a:schemeClr val="bg2"/>
              </a:solidFill>
            </a:endParaRPr>
          </a:p>
          <a:p>
            <a:pPr marL="342900" indent="-168275">
              <a:lnSpc>
                <a:spcPts val="2500"/>
              </a:lnSpc>
              <a:buSzPct val="100000"/>
              <a:buFont typeface="Arial"/>
              <a:buChar char="•"/>
            </a:pPr>
            <a:endParaRPr lang="en-US" sz="1600">
              <a:solidFill>
                <a:schemeClr val="bg2"/>
              </a:solidFill>
            </a:endParaRPr>
          </a:p>
          <a:p>
            <a:pPr marL="342900" indent="-168275" algn="l">
              <a:lnSpc>
                <a:spcPts val="2500"/>
              </a:lnSpc>
              <a:buSzPct val="100000"/>
              <a:buChar char="•"/>
            </a:pPr>
            <a:endParaRPr lang="en-US" sz="1600">
              <a:solidFill>
                <a:schemeClr val="bg2"/>
              </a:solidFill>
            </a:endParaRPr>
          </a:p>
          <a:p>
            <a:pPr marL="342900" indent="-168275">
              <a:lnSpc>
                <a:spcPts val="2500"/>
              </a:lnSpc>
              <a:buSzPct val="100000"/>
              <a:buFont typeface="Arial"/>
              <a:buChar char="•"/>
            </a:pPr>
            <a:endParaRPr lang="en-US" sz="1600">
              <a:solidFill>
                <a:schemeClr val="bg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342900" indent="-168275">
              <a:lnSpc>
                <a:spcPts val="2500"/>
              </a:lnSpc>
              <a:buSzPct val="100000"/>
              <a:buFont typeface="Arial"/>
              <a:buChar char="•"/>
            </a:pPr>
            <a:endParaRPr lang="en-US" sz="1600">
              <a:solidFill>
                <a:schemeClr val="bg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342900" indent="-168275">
              <a:lnSpc>
                <a:spcPts val="2500"/>
              </a:lnSpc>
              <a:buSzPct val="100000"/>
              <a:buFont typeface="Arial"/>
              <a:buChar char="•"/>
            </a:pPr>
            <a:endParaRPr lang="en-US" sz="1600">
              <a:solidFill>
                <a:schemeClr val="bg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342900" indent="-168275">
              <a:lnSpc>
                <a:spcPts val="2500"/>
              </a:lnSpc>
              <a:buSzPct val="100000"/>
              <a:buFont typeface="Arial"/>
              <a:buChar char="•"/>
            </a:pPr>
            <a:endParaRPr lang="en-US" sz="1600">
              <a:solidFill>
                <a:schemeClr val="bg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342900" indent="-168275" algn="l">
              <a:lnSpc>
                <a:spcPts val="2500"/>
              </a:lnSpc>
              <a:buSzPct val="100000"/>
              <a:buChar char="•"/>
            </a:pPr>
            <a:endParaRPr lang="en-US" sz="1600">
              <a:solidFill>
                <a:schemeClr val="bg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364EB3-A7BF-8DBD-3B50-77CCC4CD6DCE}"/>
              </a:ext>
            </a:extLst>
          </p:cNvPr>
          <p:cNvSpPr/>
          <p:nvPr/>
        </p:nvSpPr>
        <p:spPr>
          <a:xfrm>
            <a:off x="7581868" y="3265277"/>
            <a:ext cx="5905659" cy="3678652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8E7B671E-3AC5-B460-F890-17D49412624F}"/>
              </a:ext>
            </a:extLst>
          </p:cNvPr>
          <p:cNvSpPr/>
          <p:nvPr/>
        </p:nvSpPr>
        <p:spPr>
          <a:xfrm>
            <a:off x="6857863" y="3961136"/>
            <a:ext cx="4206248" cy="3695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2400" b="1">
              <a:solidFill>
                <a:schemeClr val="bg2"/>
              </a:solidFill>
              <a:latin typeface="Inter SemiBold" panose="02000503000000020004" pitchFamily="2" charset="0"/>
              <a:ea typeface="Inter SemiBold" panose="02000503000000020004" pitchFamily="2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7C74A8A3-1420-EFEA-7102-872A603E5959}"/>
              </a:ext>
            </a:extLst>
          </p:cNvPr>
          <p:cNvSpPr/>
          <p:nvPr/>
        </p:nvSpPr>
        <p:spPr>
          <a:xfrm>
            <a:off x="7353300" y="3612093"/>
            <a:ext cx="5854193" cy="15113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1079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2"/>
                </a:solidFill>
                <a:latin typeface="Inter"/>
                <a:ea typeface="Inter"/>
              </a:rPr>
              <a:t>Coaching advisors for 20+ years</a:t>
            </a:r>
          </a:p>
          <a:p>
            <a:pPr marL="457200" indent="-107950"/>
            <a:endParaRPr lang="en-US" sz="1600">
              <a:solidFill>
                <a:schemeClr val="bg2"/>
              </a:solidFill>
              <a:latin typeface="Inter"/>
              <a:ea typeface="Inter"/>
            </a:endParaRPr>
          </a:p>
          <a:p>
            <a:pPr marL="457200" indent="-1079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2"/>
                </a:solidFill>
                <a:latin typeface="Inter"/>
                <a:ea typeface="Inter"/>
              </a:rPr>
              <a:t>Actively coach 150-200 advisors and teams annually</a:t>
            </a:r>
          </a:p>
          <a:p>
            <a:pPr marL="457200" indent="-107950"/>
            <a:endParaRPr lang="en-US" sz="1600">
              <a:solidFill>
                <a:schemeClr val="bg2"/>
              </a:solidFill>
              <a:latin typeface="Inter"/>
              <a:ea typeface="Inter"/>
            </a:endParaRPr>
          </a:p>
          <a:p>
            <a:pPr marL="457200" indent="-1079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2"/>
                </a:solidFill>
                <a:latin typeface="Inter"/>
                <a:ea typeface="Inter"/>
              </a:rPr>
              <a:t>Conduct 100+ advisor events each year</a:t>
            </a:r>
          </a:p>
          <a:p>
            <a:pPr marL="457200" indent="-107950"/>
            <a:endParaRPr lang="en-US" sz="1600">
              <a:solidFill>
                <a:schemeClr val="bg2"/>
              </a:solidFill>
              <a:latin typeface="Inter"/>
              <a:ea typeface="Inter"/>
            </a:endParaRPr>
          </a:p>
          <a:p>
            <a:pPr marL="457200" indent="-1079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2"/>
                </a:solidFill>
                <a:latin typeface="Inter"/>
                <a:ea typeface="Inter"/>
              </a:rPr>
              <a:t>Partnered with leading firms across channels, including wires, independents and RIAs</a:t>
            </a:r>
          </a:p>
          <a:p>
            <a:pPr marL="457200" indent="-107950">
              <a:buFont typeface="Arial" panose="020B0604020202020204" pitchFamily="34" charset="0"/>
              <a:buChar char="•"/>
            </a:pPr>
            <a:endParaRPr lang="en-US" sz="1600">
              <a:solidFill>
                <a:schemeClr val="bg2"/>
              </a:solidFill>
              <a:latin typeface="Inter"/>
              <a:ea typeface="Inter"/>
            </a:endParaRPr>
          </a:p>
          <a:p>
            <a:pPr marL="457200" indent="-107950">
              <a:buFont typeface="Arial" panose="020B0604020202020204" pitchFamily="34" charset="0"/>
              <a:buChar char="•"/>
            </a:pPr>
            <a:endParaRPr lang="en-US" sz="1600">
              <a:solidFill>
                <a:schemeClr val="bg2"/>
              </a:solidFill>
              <a:latin typeface="Inter"/>
              <a:ea typeface="Inter"/>
            </a:endParaRPr>
          </a:p>
          <a:p>
            <a:pPr marL="457200" indent="-107950"/>
            <a:r>
              <a:rPr lang="en-US" sz="1600">
                <a:solidFill>
                  <a:schemeClr val="bg2"/>
                </a:solidFill>
                <a:latin typeface="Inter"/>
                <a:ea typeface="Inter"/>
              </a:rPr>
              <a:t> </a:t>
            </a:r>
            <a:endParaRPr lang="en-US" sz="1600">
              <a:solidFill>
                <a:schemeClr val="bg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457200" indent="-107950">
              <a:buFont typeface="Arial" panose="020B0604020202020204" pitchFamily="34" charset="0"/>
              <a:buChar char="•"/>
            </a:pPr>
            <a:endParaRPr lang="en-US" sz="1600">
              <a:solidFill>
                <a:schemeClr val="bg2"/>
              </a:solidFill>
              <a:latin typeface="Inter"/>
              <a:ea typeface="Inter"/>
            </a:endParaRPr>
          </a:p>
          <a:p>
            <a:pPr marL="457200" indent="-107950"/>
            <a:br>
              <a:rPr lang="en-US" sz="1600">
                <a:latin typeface="Inter" panose="02000503000000020004" pitchFamily="2" charset="0"/>
                <a:ea typeface="Inter" panose="02000503000000020004" pitchFamily="2" charset="0"/>
              </a:rPr>
            </a:br>
            <a:endParaRPr lang="en-US" sz="1600">
              <a:solidFill>
                <a:schemeClr val="bg2"/>
              </a:solidFill>
            </a:endParaRPr>
          </a:p>
          <a:p>
            <a:pPr marL="457200" indent="-107950">
              <a:lnSpc>
                <a:spcPts val="2500"/>
              </a:lnSpc>
              <a:buSzPct val="100000"/>
              <a:buFont typeface="Arial"/>
              <a:buChar char="•"/>
            </a:pPr>
            <a:endParaRPr lang="en-US" sz="1600">
              <a:solidFill>
                <a:schemeClr val="bg2"/>
              </a:solidFill>
            </a:endParaRPr>
          </a:p>
          <a:p>
            <a:pPr marL="457200" indent="-107950">
              <a:lnSpc>
                <a:spcPts val="2500"/>
              </a:lnSpc>
              <a:buSzPct val="100000"/>
              <a:buChar char="•"/>
            </a:pPr>
            <a:endParaRPr lang="en-US" sz="1600">
              <a:solidFill>
                <a:schemeClr val="bg2"/>
              </a:solidFill>
            </a:endParaRPr>
          </a:p>
          <a:p>
            <a:pPr marL="457200" indent="-107950">
              <a:lnSpc>
                <a:spcPts val="2500"/>
              </a:lnSpc>
              <a:buSzPct val="100000"/>
              <a:buFont typeface="Arial"/>
              <a:buChar char="•"/>
            </a:pPr>
            <a:endParaRPr lang="en-US" sz="1600">
              <a:solidFill>
                <a:schemeClr val="bg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457200" indent="-107950">
              <a:lnSpc>
                <a:spcPts val="2500"/>
              </a:lnSpc>
              <a:buSzPct val="100000"/>
              <a:buFont typeface="Arial"/>
              <a:buChar char="•"/>
            </a:pPr>
            <a:endParaRPr lang="en-US" sz="1600">
              <a:solidFill>
                <a:schemeClr val="bg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457200" indent="-107950">
              <a:lnSpc>
                <a:spcPts val="2500"/>
              </a:lnSpc>
              <a:buSzPct val="100000"/>
              <a:buFont typeface="Arial"/>
              <a:buChar char="•"/>
            </a:pPr>
            <a:endParaRPr lang="en-US" sz="1600">
              <a:solidFill>
                <a:schemeClr val="bg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457200" indent="-107950">
              <a:lnSpc>
                <a:spcPts val="2500"/>
              </a:lnSpc>
              <a:buSzPct val="100000"/>
              <a:buFont typeface="Arial"/>
              <a:buChar char="•"/>
            </a:pPr>
            <a:endParaRPr lang="en-US" sz="1600">
              <a:solidFill>
                <a:schemeClr val="bg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457200" indent="-107950">
              <a:lnSpc>
                <a:spcPts val="2500"/>
              </a:lnSpc>
              <a:buSzPct val="100000"/>
              <a:buChar char="•"/>
            </a:pPr>
            <a:endParaRPr lang="en-US" sz="1600">
              <a:solidFill>
                <a:schemeClr val="bg2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0052E11E-12EA-E701-CCF2-3BA7DC01FE0D}"/>
              </a:ext>
            </a:extLst>
          </p:cNvPr>
          <p:cNvSpPr/>
          <p:nvPr/>
        </p:nvSpPr>
        <p:spPr>
          <a:xfrm>
            <a:off x="7740422" y="2973794"/>
            <a:ext cx="4488878" cy="217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2400" b="1">
                <a:solidFill>
                  <a:schemeClr val="bg1"/>
                </a:solidFill>
                <a:latin typeface="Inter"/>
                <a:ea typeface="Inter"/>
              </a:rPr>
              <a:t>Our Experience and Credibility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8073F3-C80C-913E-3439-D29E90A79B15}"/>
              </a:ext>
            </a:extLst>
          </p:cNvPr>
          <p:cNvSpPr/>
          <p:nvPr/>
        </p:nvSpPr>
        <p:spPr>
          <a:xfrm>
            <a:off x="7581868" y="2843529"/>
            <a:ext cx="5916293" cy="435719"/>
          </a:xfrm>
          <a:prstGeom prst="rect">
            <a:avLst/>
          </a:prstGeom>
          <a:solidFill>
            <a:srgbClr val="0C4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en-US">
              <a:highlight>
                <a:srgbClr val="000080"/>
              </a:highlight>
            </a:endParaRP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25FFBC35-83E8-2FA3-8E99-1751F7D93A83}"/>
              </a:ext>
            </a:extLst>
          </p:cNvPr>
          <p:cNvSpPr/>
          <p:nvPr/>
        </p:nvSpPr>
        <p:spPr>
          <a:xfrm>
            <a:off x="7696557" y="2934196"/>
            <a:ext cx="2528859" cy="296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2000" b="1">
                <a:solidFill>
                  <a:schemeClr val="bg1"/>
                </a:solidFill>
                <a:latin typeface="Inter"/>
                <a:ea typeface="Inter"/>
              </a:rPr>
              <a:t>Our Experience and Credibility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EDC10-335D-FF8B-15D9-7013653F8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>
            <a:extLst>
              <a:ext uri="{FF2B5EF4-FFF2-40B4-BE49-F238E27FC236}">
                <a16:creationId xmlns:a16="http://schemas.microsoft.com/office/drawing/2014/main" id="{4E6307B2-563D-5800-E233-4BDD762B9269}"/>
              </a:ext>
            </a:extLst>
          </p:cNvPr>
          <p:cNvSpPr/>
          <p:nvPr/>
        </p:nvSpPr>
        <p:spPr>
          <a:xfrm>
            <a:off x="914400" y="2473917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i="1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448F1B35-ACBA-913A-0450-EFC3AC750794}"/>
              </a:ext>
            </a:extLst>
          </p:cNvPr>
          <p:cNvSpPr/>
          <p:nvPr/>
        </p:nvSpPr>
        <p:spPr>
          <a:xfrm>
            <a:off x="1212056" y="3087392"/>
            <a:ext cx="3917513" cy="198358"/>
          </a:xfrm>
          <a:prstGeom prst="roundRect">
            <a:avLst>
              <a:gd name="adj" fmla="val 42025"/>
            </a:avLst>
          </a:prstGeom>
          <a:solidFill>
            <a:srgbClr val="1C2A63"/>
          </a:solidFill>
          <a:ln w="7620">
            <a:solidFill>
              <a:srgbClr val="35437C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258006CF-07EE-3691-ED89-F20382E872C1}"/>
              </a:ext>
            </a:extLst>
          </p:cNvPr>
          <p:cNvSpPr/>
          <p:nvPr/>
        </p:nvSpPr>
        <p:spPr>
          <a:xfrm>
            <a:off x="914400" y="2888915"/>
            <a:ext cx="595313" cy="595313"/>
          </a:xfrm>
          <a:prstGeom prst="roundRect">
            <a:avLst>
              <a:gd name="adj" fmla="val 76800"/>
            </a:avLst>
          </a:prstGeom>
          <a:solidFill>
            <a:srgbClr val="1C2A63"/>
          </a:solidFill>
          <a:ln w="7620">
            <a:solidFill>
              <a:srgbClr val="35437C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F1627A6A-A0CC-06CA-D0F9-A68C774A6A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3228" y="3037743"/>
            <a:ext cx="297656" cy="297656"/>
          </a:xfrm>
          <a:prstGeom prst="rect">
            <a:avLst/>
          </a:prstGeom>
        </p:spPr>
      </p:pic>
      <p:sp>
        <p:nvSpPr>
          <p:cNvPr id="8" name="Text 5">
            <a:extLst>
              <a:ext uri="{FF2B5EF4-FFF2-40B4-BE49-F238E27FC236}">
                <a16:creationId xmlns:a16="http://schemas.microsoft.com/office/drawing/2014/main" id="{2E73AD6B-4479-3888-8BD5-B8FDD245B1E7}"/>
              </a:ext>
            </a:extLst>
          </p:cNvPr>
          <p:cNvSpPr/>
          <p:nvPr/>
        </p:nvSpPr>
        <p:spPr>
          <a:xfrm>
            <a:off x="1112758" y="3541906"/>
            <a:ext cx="261723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18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Fraunces Medium" pitchFamily="34" charset="-120"/>
              </a:rPr>
              <a:t>Onboarding </a:t>
            </a:r>
            <a:br>
              <a:rPr lang="en-US" sz="18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Fraunces Medium" pitchFamily="34" charset="-120"/>
              </a:rPr>
            </a:br>
            <a:r>
              <a:rPr lang="en-US" sz="18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Fraunces Medium" pitchFamily="34" charset="-120"/>
              </a:rPr>
              <a:t>Month 1</a:t>
            </a:r>
            <a:endParaRPr lang="en-US" sz="1800" b="1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6A1708B3-FD39-EAD4-8C34-434F06CA3D31}"/>
              </a:ext>
            </a:extLst>
          </p:cNvPr>
          <p:cNvSpPr/>
          <p:nvPr/>
        </p:nvSpPr>
        <p:spPr>
          <a:xfrm>
            <a:off x="1112758" y="4111806"/>
            <a:ext cx="381857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38125" indent="-238125" algn="l">
              <a:lnSpc>
                <a:spcPts val="2500"/>
              </a:lnSpc>
              <a:buSzPct val="100000"/>
              <a:buChar char="•"/>
            </a:pPr>
            <a:r>
              <a:rPr lang="en-US" sz="1600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Epilogue" pitchFamily="34" charset="-120"/>
              </a:rPr>
              <a:t>Define focus products &amp; topics</a:t>
            </a:r>
          </a:p>
          <a:p>
            <a:pPr marL="238125" indent="-238125">
              <a:lnSpc>
                <a:spcPts val="2500"/>
              </a:lnSpc>
              <a:buSzPct val="100000"/>
              <a:buFont typeface="Arial"/>
              <a:buChar char="•"/>
            </a:pPr>
            <a:r>
              <a:rPr lang="en-US" sz="1600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Epilogue" pitchFamily="34" charset="-120"/>
              </a:rPr>
              <a:t>GrowthStack integration</a:t>
            </a:r>
          </a:p>
          <a:p>
            <a:pPr marL="238125" indent="-238125">
              <a:lnSpc>
                <a:spcPts val="2500"/>
              </a:lnSpc>
              <a:buSzPct val="100000"/>
              <a:buFont typeface="Arial"/>
              <a:buChar char="•"/>
            </a:pPr>
            <a:r>
              <a:rPr lang="en-US" sz="1600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Epilogue" pitchFamily="34" charset="-120"/>
              </a:rPr>
              <a:t>System testing</a:t>
            </a:r>
          </a:p>
          <a:p>
            <a:pPr marL="238125" indent="-238125" algn="l">
              <a:lnSpc>
                <a:spcPts val="2500"/>
              </a:lnSpc>
              <a:buSzPct val="100000"/>
              <a:buChar char="•"/>
            </a:pPr>
            <a:r>
              <a:rPr lang="en-US" sz="1600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Epilogue" pitchFamily="34" charset="-120"/>
              </a:rPr>
              <a:t>Weekly calls with management</a:t>
            </a:r>
          </a:p>
          <a:p>
            <a:pPr marL="238125" indent="-238125">
              <a:lnSpc>
                <a:spcPts val="2500"/>
              </a:lnSpc>
              <a:buSzPct val="100000"/>
              <a:buFont typeface="Arial"/>
              <a:buChar char="•"/>
            </a:pPr>
            <a:r>
              <a:rPr lang="en-US" sz="1600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Epilogue" pitchFamily="34" charset="-120"/>
              </a:rPr>
              <a:t>Ensure alignment before launch</a:t>
            </a:r>
            <a:endParaRPr lang="en-US" sz="1600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6761D788-83AF-6C83-A03C-0D6FD08DC79A}"/>
              </a:ext>
            </a:extLst>
          </p:cNvPr>
          <p:cNvSpPr/>
          <p:nvPr/>
        </p:nvSpPr>
        <p:spPr>
          <a:xfrm>
            <a:off x="1112758" y="4816299"/>
            <a:ext cx="381857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endParaRPr lang="en-US" sz="1550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589545DB-D04C-4724-F79A-93E048FDBBED}"/>
              </a:ext>
            </a:extLst>
          </p:cNvPr>
          <p:cNvSpPr/>
          <p:nvPr/>
        </p:nvSpPr>
        <p:spPr>
          <a:xfrm>
            <a:off x="5625703" y="2983171"/>
            <a:ext cx="3917633" cy="198358"/>
          </a:xfrm>
          <a:prstGeom prst="roundRect">
            <a:avLst>
              <a:gd name="adj" fmla="val 42025"/>
            </a:avLst>
          </a:prstGeom>
          <a:solidFill>
            <a:srgbClr val="1C2A63"/>
          </a:solidFill>
          <a:ln w="7620">
            <a:solidFill>
              <a:srgbClr val="35437C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2" name="Shape 9">
            <a:extLst>
              <a:ext uri="{FF2B5EF4-FFF2-40B4-BE49-F238E27FC236}">
                <a16:creationId xmlns:a16="http://schemas.microsoft.com/office/drawing/2014/main" id="{C79B2622-F33E-A898-17A9-5EA452C5CD8B}"/>
              </a:ext>
            </a:extLst>
          </p:cNvPr>
          <p:cNvSpPr/>
          <p:nvPr/>
        </p:nvSpPr>
        <p:spPr>
          <a:xfrm>
            <a:off x="5328047" y="2784694"/>
            <a:ext cx="595313" cy="595313"/>
          </a:xfrm>
          <a:prstGeom prst="roundRect">
            <a:avLst>
              <a:gd name="adj" fmla="val 76800"/>
            </a:avLst>
          </a:prstGeom>
          <a:solidFill>
            <a:srgbClr val="1C2A63"/>
          </a:solidFill>
          <a:ln w="7620">
            <a:solidFill>
              <a:srgbClr val="35437C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5E935B8F-4D74-A580-4A4E-C7D8A594D6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76875" y="2933522"/>
            <a:ext cx="297656" cy="297656"/>
          </a:xfrm>
          <a:prstGeom prst="rect">
            <a:avLst/>
          </a:prstGeom>
        </p:spPr>
      </p:pic>
      <p:sp>
        <p:nvSpPr>
          <p:cNvPr id="14" name="Text 10">
            <a:extLst>
              <a:ext uri="{FF2B5EF4-FFF2-40B4-BE49-F238E27FC236}">
                <a16:creationId xmlns:a16="http://schemas.microsoft.com/office/drawing/2014/main" id="{8C5C05A6-F270-09FD-0F77-6A99AC6212B6}"/>
              </a:ext>
            </a:extLst>
          </p:cNvPr>
          <p:cNvSpPr/>
          <p:nvPr/>
        </p:nvSpPr>
        <p:spPr>
          <a:xfrm>
            <a:off x="5526405" y="3437684"/>
            <a:ext cx="359759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Fraunces Medium" pitchFamily="34" charset="-120"/>
              </a:rPr>
              <a:t>Conduct Baseline Competency</a:t>
            </a:r>
            <a:br>
              <a:rPr lang="en-US" sz="18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Fraunces Medium" pitchFamily="34" charset="-120"/>
              </a:rPr>
            </a:br>
            <a:r>
              <a:rPr lang="en-US" sz="18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Fraunces Medium" pitchFamily="34" charset="-120"/>
              </a:rPr>
              <a:t>Month 2</a:t>
            </a:r>
            <a:endParaRPr lang="en-US" sz="1800" b="1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54719247-9D99-C0AE-8030-F0FB02BE33AF}"/>
              </a:ext>
            </a:extLst>
          </p:cNvPr>
          <p:cNvSpPr/>
          <p:nvPr/>
        </p:nvSpPr>
        <p:spPr>
          <a:xfrm>
            <a:off x="5526405" y="4007585"/>
            <a:ext cx="381869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 algn="l">
              <a:lnSpc>
                <a:spcPts val="2500"/>
              </a:lnSpc>
              <a:buSzPct val="100000"/>
              <a:buChar char="•"/>
            </a:pPr>
            <a:r>
              <a:rPr lang="en-US" sz="1600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Epilogue" pitchFamily="34" charset="-120"/>
              </a:rPr>
              <a:t>Team rollout</a:t>
            </a:r>
          </a:p>
          <a:p>
            <a:pPr marL="177800" indent="-177800" algn="l">
              <a:lnSpc>
                <a:spcPts val="2500"/>
              </a:lnSpc>
              <a:buSzPct val="100000"/>
              <a:buChar char="•"/>
            </a:pPr>
            <a:r>
              <a:rPr lang="en-US" sz="1600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Epilogue" pitchFamily="34" charset="-120"/>
              </a:rPr>
              <a:t>Deploy assessments for baseline competency</a:t>
            </a:r>
          </a:p>
          <a:p>
            <a:pPr marL="177800" indent="-177800">
              <a:lnSpc>
                <a:spcPts val="2500"/>
              </a:lnSpc>
              <a:buSzPct val="100000"/>
              <a:buFont typeface="Arial"/>
              <a:buChar char="•"/>
            </a:pPr>
            <a:r>
              <a:rPr lang="en-US" sz="1600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Epilogue" pitchFamily="34" charset="-120"/>
              </a:rPr>
              <a:t>Measure progress and demonstrate ROI</a:t>
            </a:r>
            <a:endParaRPr lang="en-US" sz="1600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endParaRPr lang="en-US" sz="1600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8B5188C4-86FF-AF53-C24C-1FBBDDE2D06D}"/>
              </a:ext>
            </a:extLst>
          </p:cNvPr>
          <p:cNvSpPr/>
          <p:nvPr/>
        </p:nvSpPr>
        <p:spPr>
          <a:xfrm>
            <a:off x="5526405" y="4712078"/>
            <a:ext cx="339724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endParaRPr lang="en-US" sz="1550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DFCE3E3D-8112-3585-E496-CA7967D5026B}"/>
              </a:ext>
            </a:extLst>
          </p:cNvPr>
          <p:cNvSpPr/>
          <p:nvPr/>
        </p:nvSpPr>
        <p:spPr>
          <a:xfrm>
            <a:off x="10039469" y="2914116"/>
            <a:ext cx="3917513" cy="198358"/>
          </a:xfrm>
          <a:prstGeom prst="roundRect">
            <a:avLst>
              <a:gd name="adj" fmla="val 42025"/>
            </a:avLst>
          </a:prstGeom>
          <a:solidFill>
            <a:srgbClr val="1C2A63"/>
          </a:solidFill>
          <a:ln w="7620">
            <a:solidFill>
              <a:srgbClr val="35437C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8" name="Shape 14">
            <a:extLst>
              <a:ext uri="{FF2B5EF4-FFF2-40B4-BE49-F238E27FC236}">
                <a16:creationId xmlns:a16="http://schemas.microsoft.com/office/drawing/2014/main" id="{CF3D9011-5C46-41E2-0386-4D2242888E54}"/>
              </a:ext>
            </a:extLst>
          </p:cNvPr>
          <p:cNvSpPr/>
          <p:nvPr/>
        </p:nvSpPr>
        <p:spPr>
          <a:xfrm>
            <a:off x="9741813" y="2715639"/>
            <a:ext cx="595313" cy="595313"/>
          </a:xfrm>
          <a:prstGeom prst="roundRect">
            <a:avLst>
              <a:gd name="adj" fmla="val 76800"/>
            </a:avLst>
          </a:prstGeom>
          <a:solidFill>
            <a:srgbClr val="1C2A63"/>
          </a:solidFill>
          <a:ln w="7620">
            <a:solidFill>
              <a:srgbClr val="3543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>
            <a:extLst>
              <a:ext uri="{FF2B5EF4-FFF2-40B4-BE49-F238E27FC236}">
                <a16:creationId xmlns:a16="http://schemas.microsoft.com/office/drawing/2014/main" id="{D4B4BD04-4ED7-1A8D-C792-3522362D57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90641" y="2864467"/>
            <a:ext cx="297656" cy="297656"/>
          </a:xfrm>
          <a:prstGeom prst="rect">
            <a:avLst/>
          </a:prstGeom>
        </p:spPr>
      </p:pic>
      <p:sp>
        <p:nvSpPr>
          <p:cNvPr id="20" name="Text 15">
            <a:extLst>
              <a:ext uri="{FF2B5EF4-FFF2-40B4-BE49-F238E27FC236}">
                <a16:creationId xmlns:a16="http://schemas.microsoft.com/office/drawing/2014/main" id="{7B9BEC3B-12A8-4B0C-3EE0-9C49A4A30530}"/>
              </a:ext>
            </a:extLst>
          </p:cNvPr>
          <p:cNvSpPr/>
          <p:nvPr/>
        </p:nvSpPr>
        <p:spPr>
          <a:xfrm>
            <a:off x="9940171" y="336862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Coaching Kickoffs</a:t>
            </a:r>
            <a:br>
              <a:rPr lang="en-US" sz="18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</a:br>
            <a:r>
              <a:rPr lang="en-US" sz="18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Month 3</a:t>
            </a:r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F8F92008-512D-127A-A9AA-4E7576C769E8}"/>
              </a:ext>
            </a:extLst>
          </p:cNvPr>
          <p:cNvSpPr/>
          <p:nvPr/>
        </p:nvSpPr>
        <p:spPr>
          <a:xfrm>
            <a:off x="9940171" y="3938530"/>
            <a:ext cx="381857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165100" algn="l">
              <a:lnSpc>
                <a:spcPts val="2500"/>
              </a:lnSpc>
              <a:buSzPct val="100000"/>
              <a:buChar char="•"/>
            </a:pPr>
            <a:r>
              <a:rPr lang="en-US" sz="1600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Epilogue" pitchFamily="34" charset="-120"/>
              </a:rPr>
              <a:t>Kick off activation workshops</a:t>
            </a:r>
          </a:p>
          <a:p>
            <a:pPr marL="342900" indent="-165100" algn="l">
              <a:lnSpc>
                <a:spcPts val="2500"/>
              </a:lnSpc>
              <a:buSzPct val="100000"/>
              <a:buChar char="•"/>
            </a:pPr>
            <a:r>
              <a:rPr lang="en-US" sz="1600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Epilogue" pitchFamily="34" charset="-120"/>
              </a:rPr>
              <a:t>Coaching cohorts and/or 1:1s</a:t>
            </a:r>
          </a:p>
          <a:p>
            <a:pPr marL="342900" indent="-165100" algn="l">
              <a:lnSpc>
                <a:spcPts val="2500"/>
              </a:lnSpc>
              <a:buSzPct val="100000"/>
              <a:buChar char="•"/>
            </a:pPr>
            <a:r>
              <a:rPr lang="en-US" sz="1600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Epilogue" pitchFamily="34" charset="-120"/>
              </a:rPr>
              <a:t>Set the stage for sustained capability building</a:t>
            </a:r>
            <a:endParaRPr lang="en-US" sz="1600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177800" algn="l">
              <a:lnSpc>
                <a:spcPts val="2500"/>
              </a:lnSpc>
              <a:buSzPct val="100000"/>
            </a:pPr>
            <a:endParaRPr lang="en-US" sz="1600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22" name="Text 17">
            <a:extLst>
              <a:ext uri="{FF2B5EF4-FFF2-40B4-BE49-F238E27FC236}">
                <a16:creationId xmlns:a16="http://schemas.microsoft.com/office/drawing/2014/main" id="{15C6E8FA-8A42-5BAD-0AC2-BC98F700085A}"/>
              </a:ext>
            </a:extLst>
          </p:cNvPr>
          <p:cNvSpPr/>
          <p:nvPr/>
        </p:nvSpPr>
        <p:spPr>
          <a:xfrm>
            <a:off x="9940172" y="4960562"/>
            <a:ext cx="361747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endParaRPr lang="en-US" sz="1550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7AE42824-1C37-8639-5990-974F35579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514" y="575183"/>
            <a:ext cx="12937146" cy="966455"/>
          </a:xfrm>
        </p:spPr>
        <p:txBody>
          <a:bodyPr/>
          <a:lstStyle/>
          <a:p>
            <a:r>
              <a:rPr lang="en-US"/>
              <a:t>Timeline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9B9477FD-1E32-192C-B791-C5F9AD096B7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578224" y="1807649"/>
            <a:ext cx="13187436" cy="658368"/>
          </a:xfrm>
        </p:spPr>
        <p:txBody>
          <a:bodyPr/>
          <a:lstStyle/>
          <a:p>
            <a:r>
              <a:rPr lang="en-US" sz="2400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Epilogue" pitchFamily="34" charset="-120"/>
              </a:rPr>
              <a:t>Building a sustainable organic growth engine requires commitment, partnership, and a systematic approach</a:t>
            </a:r>
            <a:r>
              <a:rPr lang="en-US" sz="2400" i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Epilogue" pitchFamily="34" charset="-120"/>
              </a:rPr>
              <a:t>.</a:t>
            </a:r>
            <a:endParaRPr lang="en-US" sz="2400" i="1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  <a:p>
            <a:endParaRPr lang="en-US" sz="2400" b="1">
              <a:solidFill>
                <a:srgbClr val="0C4065"/>
              </a:solidFill>
            </a:endParaRPr>
          </a:p>
        </p:txBody>
      </p:sp>
      <p:sp>
        <p:nvSpPr>
          <p:cNvPr id="23" name="Shape 13">
            <a:extLst>
              <a:ext uri="{FF2B5EF4-FFF2-40B4-BE49-F238E27FC236}">
                <a16:creationId xmlns:a16="http://schemas.microsoft.com/office/drawing/2014/main" id="{5FD7082F-2D85-FC05-CE0A-1A169A09E70A}"/>
              </a:ext>
            </a:extLst>
          </p:cNvPr>
          <p:cNvSpPr/>
          <p:nvPr/>
        </p:nvSpPr>
        <p:spPr>
          <a:xfrm>
            <a:off x="995115" y="5932801"/>
            <a:ext cx="11419623" cy="420343"/>
          </a:xfrm>
          <a:prstGeom prst="roundRect">
            <a:avLst>
              <a:gd name="adj" fmla="val 42025"/>
            </a:avLst>
          </a:prstGeom>
          <a:solidFill>
            <a:srgbClr val="1C2A63"/>
          </a:solidFill>
          <a:ln w="7620">
            <a:solidFill>
              <a:srgbClr val="35437C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25" name="Shape 14">
            <a:extLst>
              <a:ext uri="{FF2B5EF4-FFF2-40B4-BE49-F238E27FC236}">
                <a16:creationId xmlns:a16="http://schemas.microsoft.com/office/drawing/2014/main" id="{283DEAB4-AB55-69D8-C35D-986684AAD8A8}"/>
              </a:ext>
            </a:extLst>
          </p:cNvPr>
          <p:cNvSpPr/>
          <p:nvPr/>
        </p:nvSpPr>
        <p:spPr>
          <a:xfrm>
            <a:off x="697459" y="5787080"/>
            <a:ext cx="1735348" cy="1261535"/>
          </a:xfrm>
          <a:prstGeom prst="roundRect">
            <a:avLst>
              <a:gd name="adj" fmla="val 76800"/>
            </a:avLst>
          </a:prstGeom>
          <a:solidFill>
            <a:srgbClr val="1C2A63"/>
          </a:solidFill>
          <a:ln w="7620">
            <a:solidFill>
              <a:srgbClr val="3543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6" name="Image 2" descr="preencoded.png">
            <a:extLst>
              <a:ext uri="{FF2B5EF4-FFF2-40B4-BE49-F238E27FC236}">
                <a16:creationId xmlns:a16="http://schemas.microsoft.com/office/drawing/2014/main" id="{DE774883-E55B-0C82-4A1F-A86E1E6AC2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6286" y="5935907"/>
            <a:ext cx="867673" cy="867673"/>
          </a:xfrm>
          <a:prstGeom prst="rect">
            <a:avLst/>
          </a:prstGeom>
        </p:spPr>
      </p:pic>
      <p:sp>
        <p:nvSpPr>
          <p:cNvPr id="27" name="Text 5">
            <a:extLst>
              <a:ext uri="{FF2B5EF4-FFF2-40B4-BE49-F238E27FC236}">
                <a16:creationId xmlns:a16="http://schemas.microsoft.com/office/drawing/2014/main" id="{BEFC294A-2123-06FE-BBE3-AF8BBC054C82}"/>
              </a:ext>
            </a:extLst>
          </p:cNvPr>
          <p:cNvSpPr/>
          <p:nvPr/>
        </p:nvSpPr>
        <p:spPr>
          <a:xfrm>
            <a:off x="3093958" y="6595764"/>
            <a:ext cx="261723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18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Fraunces Medium" pitchFamily="34" charset="-120"/>
              </a:rPr>
              <a:t>Operating Rhythm</a:t>
            </a:r>
            <a:br>
              <a:rPr lang="en-US" sz="18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Fraunces Medium" pitchFamily="34" charset="-120"/>
              </a:rPr>
            </a:br>
            <a:r>
              <a:rPr lang="en-US" sz="18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  <a:cs typeface="Fraunces Medium" pitchFamily="34" charset="-120"/>
              </a:rPr>
              <a:t>Months 4-6</a:t>
            </a:r>
            <a:endParaRPr lang="en-US" sz="1800" b="1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5C4D652-9930-C5A2-0E57-FB63922FCFFD}"/>
              </a:ext>
            </a:extLst>
          </p:cNvPr>
          <p:cNvSpPr txBox="1"/>
          <p:nvPr/>
        </p:nvSpPr>
        <p:spPr>
          <a:xfrm>
            <a:off x="5616054" y="6405856"/>
            <a:ext cx="6606316" cy="1526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89560">
              <a:lnSpc>
                <a:spcPct val="150000"/>
              </a:lnSpc>
              <a:buChar char="●"/>
            </a:pPr>
            <a:r>
              <a:rPr lang="en-US" sz="1600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Week 1: Product Intelligence (asynchronous)</a:t>
            </a:r>
          </a:p>
          <a:p>
            <a:pPr indent="-289560">
              <a:lnSpc>
                <a:spcPct val="150000"/>
              </a:lnSpc>
              <a:buChar char="●"/>
            </a:pPr>
            <a:r>
              <a:rPr lang="en-US" sz="1600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Week 2: Sales Intelligence (asynchronous)</a:t>
            </a:r>
          </a:p>
          <a:p>
            <a:pPr indent="-289560">
              <a:lnSpc>
                <a:spcPct val="150000"/>
              </a:lnSpc>
              <a:buChar char="●"/>
            </a:pPr>
            <a:r>
              <a:rPr lang="en-US" sz="1600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Week 3: AlphaScale-led coaching sessions</a:t>
            </a:r>
          </a:p>
          <a:p>
            <a:pPr indent="-289560">
              <a:lnSpc>
                <a:spcPct val="150000"/>
              </a:lnSpc>
              <a:buChar char="●"/>
            </a:pPr>
            <a:r>
              <a:rPr lang="en-US" sz="1600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Week 4: Leadership dashboard review</a:t>
            </a:r>
          </a:p>
        </p:txBody>
      </p:sp>
    </p:spTree>
    <p:extLst>
      <p:ext uri="{BB962C8B-B14F-4D97-AF65-F5344CB8AC3E}">
        <p14:creationId xmlns:p14="http://schemas.microsoft.com/office/powerpoint/2010/main" val="1561772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>
          <a:extLst>
            <a:ext uri="{FF2B5EF4-FFF2-40B4-BE49-F238E27FC236}">
              <a16:creationId xmlns:a16="http://schemas.microsoft.com/office/drawing/2014/main" id="{9ACD105C-1E7A-E0A2-54C8-3E323BC03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9206d6c5c0_1_2">
            <a:extLst>
              <a:ext uri="{FF2B5EF4-FFF2-40B4-BE49-F238E27FC236}">
                <a16:creationId xmlns:a16="http://schemas.microsoft.com/office/drawing/2014/main" id="{BFF3D169-CED4-B336-2100-AA2F9E973E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9800" y="560183"/>
            <a:ext cx="12937320" cy="9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r>
              <a:rPr lang="en-US" sz="3600"/>
              <a:t>Appendix A: Sample Product Intelligence Questions </a:t>
            </a:r>
            <a:endParaRPr sz="3600"/>
          </a:p>
        </p:txBody>
      </p:sp>
      <p:sp>
        <p:nvSpPr>
          <p:cNvPr id="287" name="Google Shape;287;g39206d6c5c0_1_2">
            <a:extLst>
              <a:ext uri="{FF2B5EF4-FFF2-40B4-BE49-F238E27FC236}">
                <a16:creationId xmlns:a16="http://schemas.microsoft.com/office/drawing/2014/main" id="{12F2D900-22A0-C024-587A-0639F0B80ED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54035" y="2681282"/>
            <a:ext cx="11775240" cy="329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/>
          <a:p>
            <a:pPr marL="25908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/>
              <a:t>What is the primary role of RAAX in a diversified portfolio?</a:t>
            </a:r>
          </a:p>
          <a:p>
            <a:pPr marL="716280" indent="-457200">
              <a:lnSpc>
                <a:spcPct val="15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n-US"/>
              <a:t>Replace equities</a:t>
            </a:r>
          </a:p>
          <a:p>
            <a:pPr marL="716280" indent="-457200">
              <a:lnSpc>
                <a:spcPct val="15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n-US"/>
              <a:t>Tactical trading vehicle </a:t>
            </a:r>
          </a:p>
          <a:p>
            <a:pPr marL="716280" indent="-457200">
              <a:lnSpc>
                <a:spcPct val="15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n-US" b="1"/>
              <a:t>Real asset allocation complementing stocks and bonds </a:t>
            </a:r>
          </a:p>
          <a:p>
            <a:pPr marL="716280" indent="-457200">
              <a:lnSpc>
                <a:spcPct val="15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n-US"/>
              <a:t>Guaranteed inflation hedge </a:t>
            </a:r>
          </a:p>
        </p:txBody>
      </p:sp>
      <p:sp>
        <p:nvSpPr>
          <p:cNvPr id="288" name="Google Shape;288;g39206d6c5c0_1_2">
            <a:extLst>
              <a:ext uri="{FF2B5EF4-FFF2-40B4-BE49-F238E27FC236}">
                <a16:creationId xmlns:a16="http://schemas.microsoft.com/office/drawing/2014/main" id="{0EF1A13E-57CB-75EF-F697-96066D2415A0}"/>
              </a:ext>
            </a:extLst>
          </p:cNvPr>
          <p:cNvSpPr txBox="1"/>
          <p:nvPr/>
        </p:nvSpPr>
        <p:spPr>
          <a:xfrm>
            <a:off x="836099" y="1752078"/>
            <a:ext cx="12326400" cy="68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>
              <a:lnSpc>
                <a:spcPct val="115000"/>
              </a:lnSpc>
              <a:spcBef>
                <a:spcPts val="1440"/>
              </a:spcBef>
              <a:spcAft>
                <a:spcPts val="1440"/>
              </a:spcAft>
            </a:pPr>
            <a:r>
              <a:rPr lang="en-US" sz="24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Example (RAAX)</a:t>
            </a:r>
            <a:endParaRPr sz="2400" b="1">
              <a:solidFill>
                <a:srgbClr val="0C4065"/>
              </a:solidFill>
              <a:latin typeface="Inter" panose="020B0604020202020204" charset="0"/>
              <a:ea typeface="Inter" panose="020B0604020202020204" charset="0"/>
              <a:cs typeface="Inter"/>
              <a:sym typeface="Inter"/>
            </a:endParaRPr>
          </a:p>
        </p:txBody>
      </p:sp>
      <p:sp>
        <p:nvSpPr>
          <p:cNvPr id="289" name="Google Shape;289;g39206d6c5c0_1_2">
            <a:extLst>
              <a:ext uri="{FF2B5EF4-FFF2-40B4-BE49-F238E27FC236}">
                <a16:creationId xmlns:a16="http://schemas.microsoft.com/office/drawing/2014/main" id="{2F32D396-D452-F976-E706-08342BBCA613}"/>
              </a:ext>
            </a:extLst>
          </p:cNvPr>
          <p:cNvSpPr txBox="1"/>
          <p:nvPr/>
        </p:nvSpPr>
        <p:spPr>
          <a:xfrm>
            <a:off x="4955484" y="6186497"/>
            <a:ext cx="5333510" cy="1488527"/>
          </a:xfrm>
          <a:prstGeom prst="rect">
            <a:avLst/>
          </a:prstGeom>
          <a:noFill/>
          <a:ln>
            <a:solidFill>
              <a:schemeClr val="tx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wrap="square" lIns="109710" tIns="109710" rIns="109710" bIns="274320" anchor="ctr" anchorCtr="0">
            <a:noAutofit/>
          </a:bodyPr>
          <a:lstStyle/>
          <a:p>
            <a:pPr marL="400050" indent="-171450">
              <a:spcBef>
                <a:spcPts val="1200"/>
              </a:spcBef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rgbClr val="0C4065"/>
                </a:solidFill>
                <a:latin typeface="Inter"/>
                <a:ea typeface="Inter"/>
                <a:cs typeface="+mn-cs"/>
                <a:sym typeface="Inter"/>
              </a:rPr>
              <a:t>All questions are multiple choice </a:t>
            </a:r>
            <a:endParaRPr lang="en-US">
              <a:cs typeface="+mn-cs"/>
            </a:endParaRPr>
          </a:p>
          <a:p>
            <a:pPr marL="400050" indent="-171450">
              <a:spcBef>
                <a:spcPts val="1200"/>
              </a:spcBef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rgbClr val="0C4065"/>
                </a:solidFill>
                <a:latin typeface="Inter"/>
                <a:ea typeface="Inter"/>
                <a:cs typeface="+mn-cs"/>
                <a:sym typeface="Inter"/>
              </a:rPr>
              <a:t>Randomized per attempt</a:t>
            </a:r>
            <a:endParaRPr lang="en-US" sz="2000" b="1">
              <a:solidFill>
                <a:srgbClr val="0C4065"/>
              </a:solidFill>
              <a:latin typeface="Inter"/>
              <a:ea typeface="Inter"/>
            </a:endParaRPr>
          </a:p>
          <a:p>
            <a:pPr marL="400050" indent="-171450">
              <a:spcBef>
                <a:spcPts val="1200"/>
              </a:spcBef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rgbClr val="0C4065"/>
                </a:solidFill>
                <a:latin typeface="Inter"/>
                <a:ea typeface="Inter"/>
                <a:cs typeface="+mn-cs"/>
                <a:sym typeface="Inter"/>
              </a:rPr>
              <a:t>Correct answers never shown </a:t>
            </a:r>
            <a:endParaRPr sz="2000" b="1">
              <a:solidFill>
                <a:srgbClr val="0C4065"/>
              </a:solidFill>
              <a:latin typeface="Inter"/>
              <a:ea typeface="Inter"/>
            </a:endParaRPr>
          </a:p>
        </p:txBody>
      </p:sp>
      <p:pic>
        <p:nvPicPr>
          <p:cNvPr id="3" name="Graphic 2" descr="Checkmark with solid fill">
            <a:extLst>
              <a:ext uri="{FF2B5EF4-FFF2-40B4-BE49-F238E27FC236}">
                <a16:creationId xmlns:a16="http://schemas.microsoft.com/office/drawing/2014/main" id="{42503938-7D0C-1B4B-CCFA-2C79FB2BCA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56806" y="4297208"/>
            <a:ext cx="630195" cy="63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301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"/>
          <p:cNvSpPr txBox="1">
            <a:spLocks noGrp="1"/>
          </p:cNvSpPr>
          <p:nvPr>
            <p:ph type="title"/>
          </p:nvPr>
        </p:nvSpPr>
        <p:spPr>
          <a:xfrm>
            <a:off x="7822043" y="338014"/>
            <a:ext cx="6396120" cy="1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/>
          <a:p>
            <a:pPr>
              <a:buClr>
                <a:schemeClr val="dk2"/>
              </a:buClr>
            </a:pPr>
            <a:r>
              <a:rPr lang="en-US" sz="3600">
                <a:solidFill>
                  <a:srgbClr val="0C4065"/>
                </a:solidFill>
              </a:rPr>
              <a:t>Agenda</a:t>
            </a:r>
            <a:endParaRPr sz="3600">
              <a:solidFill>
                <a:srgbClr val="0C4065"/>
              </a:solidFill>
            </a:endParaRPr>
          </a:p>
        </p:txBody>
      </p:sp>
      <p:cxnSp>
        <p:nvCxnSpPr>
          <p:cNvPr id="168" name="Google Shape;168;p4"/>
          <p:cNvCxnSpPr/>
          <p:nvPr/>
        </p:nvCxnSpPr>
        <p:spPr>
          <a:xfrm rot="10800000" flipH="1">
            <a:off x="7689540" y="1244580"/>
            <a:ext cx="6503760" cy="4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3B5AE9-FCE7-845D-60A1-0AE57935F2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601701" y="1837405"/>
            <a:ext cx="6836804" cy="477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4163" indent="-284163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</a:rPr>
              <a:t>Overvie</a:t>
            </a:r>
            <a:r>
              <a:rPr lang="en-US" altLang="en-US" sz="2000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</a:rPr>
              <a:t>w of The Problem to Be Solved</a:t>
            </a:r>
          </a:p>
          <a:p>
            <a:pPr marL="284163" indent="-284163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</a:rPr>
              <a:t>Solution: The AlphaScale Growth System </a:t>
            </a:r>
          </a:p>
          <a:p>
            <a:pPr marL="834390" lvl="1" indent="-28575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</a:rPr>
              <a:t>How the Intelligence Works (Under the Hood)</a:t>
            </a:r>
          </a:p>
          <a:p>
            <a:pPr marL="834390" lvl="1" indent="-28575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</a:rPr>
              <a:t>Why This System Works</a:t>
            </a:r>
          </a:p>
          <a:p>
            <a:pPr marL="284163" indent="-284163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sz="2000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</a:rPr>
              <a:t>How the System Will Work for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</a:rPr>
              <a:t> INSERT FIRM</a:t>
            </a:r>
          </a:p>
          <a:p>
            <a:pPr marL="284163" indent="-284163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</a:rPr>
              <a:t>Details on Each Pillar of the System</a:t>
            </a:r>
          </a:p>
          <a:p>
            <a:pPr marL="284163" indent="-284163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</a:rPr>
              <a:t>Timeline</a:t>
            </a:r>
          </a:p>
          <a:p>
            <a:pPr marL="284163" indent="-284163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</a:rPr>
              <a:t>Appendix (Optional / Deep Dive)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>
          <a:extLst>
            <a:ext uri="{FF2B5EF4-FFF2-40B4-BE49-F238E27FC236}">
              <a16:creationId xmlns:a16="http://schemas.microsoft.com/office/drawing/2014/main" id="{ADD2C07F-B1A6-00F7-F711-28AE58943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9206d6c5c0_1_2">
            <a:extLst>
              <a:ext uri="{FF2B5EF4-FFF2-40B4-BE49-F238E27FC236}">
                <a16:creationId xmlns:a16="http://schemas.microsoft.com/office/drawing/2014/main" id="{04A590F5-BC63-79A9-5BC6-301B4D9849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9800" y="560183"/>
            <a:ext cx="12937320" cy="9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r>
              <a:rPr lang="en-US" sz="4000"/>
              <a:t>Appendix B: Sample Sales Intelligence Evaluation</a:t>
            </a:r>
            <a:endParaRPr sz="4000"/>
          </a:p>
        </p:txBody>
      </p:sp>
      <p:sp>
        <p:nvSpPr>
          <p:cNvPr id="287" name="Google Shape;287;g39206d6c5c0_1_2">
            <a:extLst>
              <a:ext uri="{FF2B5EF4-FFF2-40B4-BE49-F238E27FC236}">
                <a16:creationId xmlns:a16="http://schemas.microsoft.com/office/drawing/2014/main" id="{CCAE1247-08D6-B3BF-08E6-893D8BCD51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54035" y="2681282"/>
            <a:ext cx="11775240" cy="329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/>
          <a:p>
            <a:pPr indent="-289560">
              <a:lnSpc>
                <a:spcPct val="150000"/>
              </a:lnSpc>
              <a:buChar char="●"/>
            </a:pPr>
            <a:r>
              <a:rPr lang="en-US"/>
              <a:t>Call Control: 82%</a:t>
            </a:r>
          </a:p>
          <a:p>
            <a:pPr indent="-289560">
              <a:lnSpc>
                <a:spcPct val="150000"/>
              </a:lnSpc>
              <a:buChar char="●"/>
            </a:pPr>
            <a:r>
              <a:rPr lang="en-US"/>
              <a:t>Discovery Depth: 68%</a:t>
            </a:r>
          </a:p>
          <a:p>
            <a:pPr indent="-289560">
              <a:lnSpc>
                <a:spcPct val="150000"/>
              </a:lnSpc>
              <a:buChar char="●"/>
            </a:pPr>
            <a:r>
              <a:rPr lang="en-US"/>
              <a:t>Objection Handling: 74%</a:t>
            </a:r>
          </a:p>
          <a:p>
            <a:pPr indent="-289560">
              <a:lnSpc>
                <a:spcPct val="150000"/>
              </a:lnSpc>
              <a:buChar char="●"/>
            </a:pPr>
            <a:r>
              <a:rPr lang="en-US"/>
              <a:t>Closing Strength: 61%</a:t>
            </a:r>
            <a:endParaRPr/>
          </a:p>
        </p:txBody>
      </p:sp>
      <p:sp>
        <p:nvSpPr>
          <p:cNvPr id="288" name="Google Shape;288;g39206d6c5c0_1_2">
            <a:extLst>
              <a:ext uri="{FF2B5EF4-FFF2-40B4-BE49-F238E27FC236}">
                <a16:creationId xmlns:a16="http://schemas.microsoft.com/office/drawing/2014/main" id="{9250FD25-6ADF-5AA8-3E15-5B043F306468}"/>
              </a:ext>
            </a:extLst>
          </p:cNvPr>
          <p:cNvSpPr txBox="1"/>
          <p:nvPr/>
        </p:nvSpPr>
        <p:spPr>
          <a:xfrm>
            <a:off x="836099" y="1752078"/>
            <a:ext cx="12326400" cy="68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>
              <a:lnSpc>
                <a:spcPct val="115000"/>
              </a:lnSpc>
              <a:spcBef>
                <a:spcPts val="1440"/>
              </a:spcBef>
              <a:spcAft>
                <a:spcPts val="1440"/>
              </a:spcAft>
            </a:pPr>
            <a:r>
              <a:rPr lang="en-US" sz="24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Category Scores</a:t>
            </a:r>
            <a:endParaRPr sz="2400" b="1">
              <a:solidFill>
                <a:srgbClr val="0C4065"/>
              </a:solidFill>
              <a:latin typeface="Inter" panose="020B0604020202020204" charset="0"/>
              <a:ea typeface="Inter" panose="020B0604020202020204" charset="0"/>
              <a:cs typeface="Inter"/>
              <a:sym typeface="Inter"/>
            </a:endParaRPr>
          </a:p>
        </p:txBody>
      </p:sp>
      <p:sp>
        <p:nvSpPr>
          <p:cNvPr id="289" name="Google Shape;289;g39206d6c5c0_1_2">
            <a:extLst>
              <a:ext uri="{FF2B5EF4-FFF2-40B4-BE49-F238E27FC236}">
                <a16:creationId xmlns:a16="http://schemas.microsoft.com/office/drawing/2014/main" id="{B86DE5B6-06CB-63A2-F5DD-00C0F13478D3}"/>
              </a:ext>
            </a:extLst>
          </p:cNvPr>
          <p:cNvSpPr txBox="1"/>
          <p:nvPr/>
        </p:nvSpPr>
        <p:spPr>
          <a:xfrm>
            <a:off x="3900862" y="5987622"/>
            <a:ext cx="7419227" cy="16817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wrap="square" lIns="109710" tIns="109710" rIns="109710" bIns="274320" anchor="ctr" anchorCtr="0">
            <a:noAutofit/>
          </a:bodyPr>
          <a:lstStyle/>
          <a:p>
            <a:pPr marL="57150" algn="ctr">
              <a:spcBef>
                <a:spcPts val="1200"/>
              </a:spcBef>
              <a:buClr>
                <a:schemeClr val="dk1"/>
              </a:buClr>
              <a:buSzPts val="2000"/>
            </a:pPr>
            <a:r>
              <a:rPr lang="en-US" sz="2000" b="1">
                <a:solidFill>
                  <a:srgbClr val="0C4065"/>
                </a:solidFill>
                <a:latin typeface="Inter"/>
                <a:ea typeface="Inter"/>
                <a:cs typeface="+mn-cs"/>
                <a:sym typeface="Inter"/>
              </a:rPr>
              <a:t>AI Insight:</a:t>
            </a:r>
          </a:p>
          <a:p>
            <a:pPr marL="57150" algn="ctr">
              <a:spcBef>
                <a:spcPts val="1200"/>
              </a:spcBef>
              <a:buClr>
                <a:schemeClr val="dk1"/>
              </a:buClr>
              <a:buSzPts val="2000"/>
            </a:pPr>
            <a:r>
              <a:rPr lang="en-US" sz="2000" b="1">
                <a:solidFill>
                  <a:srgbClr val="0C4065"/>
                </a:solidFill>
                <a:latin typeface="Inter"/>
                <a:ea typeface="Inter"/>
                <a:cs typeface="+mn-cs"/>
                <a:sym typeface="Inter"/>
              </a:rPr>
              <a:t>Strong discovery early, but weak closing sequence. Coaching recommended on next-step framing. </a:t>
            </a:r>
            <a:endParaRPr sz="2000" b="1">
              <a:solidFill>
                <a:srgbClr val="0C4065"/>
              </a:solidFill>
              <a:latin typeface="Inter"/>
              <a:ea typeface="Inter"/>
              <a:cs typeface="+mn-cs"/>
              <a:sym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3697439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>
          <a:extLst>
            <a:ext uri="{FF2B5EF4-FFF2-40B4-BE49-F238E27FC236}">
              <a16:creationId xmlns:a16="http://schemas.microsoft.com/office/drawing/2014/main" id="{A08A9238-315B-8CA6-1876-9519028CF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9206d6c5c0_1_2">
            <a:extLst>
              <a:ext uri="{FF2B5EF4-FFF2-40B4-BE49-F238E27FC236}">
                <a16:creationId xmlns:a16="http://schemas.microsoft.com/office/drawing/2014/main" id="{6627D9A6-83E3-B803-A1ED-2D96265FCF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9800" y="560183"/>
            <a:ext cx="12937320" cy="9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r>
              <a:rPr lang="en-US" sz="3600"/>
              <a:t>Appendix C: Sample Product Intelligence Scorecard</a:t>
            </a:r>
            <a:endParaRPr sz="3600"/>
          </a:p>
        </p:txBody>
      </p:sp>
      <p:sp>
        <p:nvSpPr>
          <p:cNvPr id="287" name="Google Shape;287;g39206d6c5c0_1_2">
            <a:extLst>
              <a:ext uri="{FF2B5EF4-FFF2-40B4-BE49-F238E27FC236}">
                <a16:creationId xmlns:a16="http://schemas.microsoft.com/office/drawing/2014/main" id="{11098A7F-29A4-8CCA-A479-77C1BE213E7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98793" y="3345021"/>
            <a:ext cx="2423943" cy="2264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 marL="259080" indent="0">
              <a:lnSpc>
                <a:spcPct val="150000"/>
              </a:lnSpc>
              <a:buNone/>
            </a:pPr>
            <a:r>
              <a:rPr lang="en-US" sz="1600"/>
              <a:t>Product Knowledge</a:t>
            </a:r>
            <a:endParaRPr sz="1600"/>
          </a:p>
          <a:p>
            <a:pPr marL="25908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/>
              <a:t>Market Awareness</a:t>
            </a:r>
          </a:p>
          <a:p>
            <a:pPr marL="25908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/>
              <a:t>Portfolio Role </a:t>
            </a:r>
          </a:p>
          <a:p>
            <a:pPr marL="25908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/>
              <a:t>Theme Alignment</a:t>
            </a:r>
          </a:p>
          <a:p>
            <a:pPr marL="25908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/>
              <a:t>Risk Framing</a:t>
            </a:r>
            <a:endParaRPr sz="1600"/>
          </a:p>
        </p:txBody>
      </p:sp>
      <p:sp>
        <p:nvSpPr>
          <p:cNvPr id="288" name="Google Shape;288;g39206d6c5c0_1_2">
            <a:extLst>
              <a:ext uri="{FF2B5EF4-FFF2-40B4-BE49-F238E27FC236}">
                <a16:creationId xmlns:a16="http://schemas.microsoft.com/office/drawing/2014/main" id="{4937F09E-0301-5242-7344-E821C05D94ED}"/>
              </a:ext>
            </a:extLst>
          </p:cNvPr>
          <p:cNvSpPr txBox="1"/>
          <p:nvPr/>
        </p:nvSpPr>
        <p:spPr>
          <a:xfrm>
            <a:off x="836099" y="1752078"/>
            <a:ext cx="12326400" cy="68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algn="ctr">
              <a:lnSpc>
                <a:spcPct val="115000"/>
              </a:lnSpc>
              <a:spcBef>
                <a:spcPts val="1440"/>
              </a:spcBef>
              <a:spcAft>
                <a:spcPts val="1440"/>
              </a:spcAft>
            </a:pPr>
            <a:r>
              <a:rPr lang="en-US" sz="24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Product: RAAX</a:t>
            </a:r>
            <a:endParaRPr sz="2400" b="1">
              <a:solidFill>
                <a:srgbClr val="0C4065"/>
              </a:solidFill>
              <a:latin typeface="Inter" panose="020B0604020202020204" charset="0"/>
              <a:ea typeface="Inter" panose="020B0604020202020204" charset="0"/>
              <a:cs typeface="Inter"/>
              <a:sym typeface="Inter"/>
            </a:endParaRPr>
          </a:p>
        </p:txBody>
      </p:sp>
      <p:sp>
        <p:nvSpPr>
          <p:cNvPr id="289" name="Google Shape;289;g39206d6c5c0_1_2">
            <a:extLst>
              <a:ext uri="{FF2B5EF4-FFF2-40B4-BE49-F238E27FC236}">
                <a16:creationId xmlns:a16="http://schemas.microsoft.com/office/drawing/2014/main" id="{13A816A0-8E88-5173-957D-33B91C8C106C}"/>
              </a:ext>
            </a:extLst>
          </p:cNvPr>
          <p:cNvSpPr txBox="1"/>
          <p:nvPr/>
        </p:nvSpPr>
        <p:spPr>
          <a:xfrm>
            <a:off x="3818235" y="5769466"/>
            <a:ext cx="7055711" cy="16548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wrap="square" lIns="109710" tIns="109710" rIns="109710" bIns="274320" anchor="ctr" anchorCtr="0">
            <a:noAutofit/>
          </a:bodyPr>
          <a:lstStyle/>
          <a:p>
            <a:pPr marL="57150" algn="ctr">
              <a:spcBef>
                <a:spcPts val="1200"/>
              </a:spcBef>
              <a:buClr>
                <a:schemeClr val="dk1"/>
              </a:buClr>
              <a:buSzPts val="2000"/>
            </a:pPr>
            <a:r>
              <a:rPr lang="en-US" sz="2000" b="1">
                <a:solidFill>
                  <a:srgbClr val="0C4065"/>
                </a:solidFill>
                <a:latin typeface="Inter"/>
                <a:ea typeface="Inter"/>
                <a:cs typeface="+mn-cs"/>
                <a:sym typeface="Inter"/>
              </a:rPr>
              <a:t>Insight: </a:t>
            </a:r>
          </a:p>
          <a:p>
            <a:pPr marL="57150" algn="ctr">
              <a:spcBef>
                <a:spcPts val="1200"/>
              </a:spcBef>
              <a:buClr>
                <a:schemeClr val="dk1"/>
              </a:buClr>
              <a:buSzPts val="2000"/>
            </a:pPr>
            <a:r>
              <a:rPr lang="en-US" sz="2000" b="1">
                <a:solidFill>
                  <a:srgbClr val="0C4065"/>
                </a:solidFill>
                <a:latin typeface="Inter"/>
                <a:ea typeface="Inter"/>
                <a:cs typeface="+mn-cs"/>
                <a:sym typeface="Inter"/>
              </a:rPr>
              <a:t>Product knowledge is strong, but firm-theme alignment needs reinforcement before client-facing use. </a:t>
            </a:r>
            <a:endParaRPr sz="2000" b="1">
              <a:solidFill>
                <a:srgbClr val="0C4065"/>
              </a:solidFill>
              <a:latin typeface="Inter"/>
              <a:ea typeface="Inter"/>
              <a:cs typeface="+mn-cs"/>
              <a:sym typeface="Inter"/>
            </a:endParaRPr>
          </a:p>
        </p:txBody>
      </p:sp>
      <p:sp>
        <p:nvSpPr>
          <p:cNvPr id="6" name="Google Shape;287;g39206d6c5c0_1_2">
            <a:extLst>
              <a:ext uri="{FF2B5EF4-FFF2-40B4-BE49-F238E27FC236}">
                <a16:creationId xmlns:a16="http://schemas.microsoft.com/office/drawing/2014/main" id="{8D576CEF-72B4-D842-5ED6-D8BFD7282904}"/>
              </a:ext>
            </a:extLst>
          </p:cNvPr>
          <p:cNvSpPr txBox="1">
            <a:spLocks/>
          </p:cNvSpPr>
          <p:nvPr/>
        </p:nvSpPr>
        <p:spPr>
          <a:xfrm>
            <a:off x="7515029" y="3429000"/>
            <a:ext cx="2423943" cy="2020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548640" marR="0" lvl="0" indent="-4267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1097280" marR="0" lvl="1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645920" marR="0" lvl="2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2194560" marR="0" lvl="3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743200" marR="0" lvl="4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3291840" marR="0" lvl="5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840480" marR="0" lvl="6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4389120" marR="0" lvl="7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937760" marR="0" lvl="8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259080" indent="0">
              <a:lnSpc>
                <a:spcPct val="150000"/>
              </a:lnSpc>
              <a:buFont typeface="Noto Sans Symbols"/>
              <a:buNone/>
            </a:pPr>
            <a:r>
              <a:rPr lang="en-US" sz="1600"/>
              <a:t>90%</a:t>
            </a:r>
          </a:p>
          <a:p>
            <a:pPr marL="259080" indent="0">
              <a:lnSpc>
                <a:spcPct val="150000"/>
              </a:lnSpc>
              <a:spcBef>
                <a:spcPts val="0"/>
              </a:spcBef>
              <a:buFont typeface="Noto Sans Symbols"/>
              <a:buNone/>
            </a:pPr>
            <a:r>
              <a:rPr lang="en-US" sz="1600"/>
              <a:t>72%</a:t>
            </a:r>
          </a:p>
          <a:p>
            <a:pPr marL="259080" indent="0">
              <a:lnSpc>
                <a:spcPct val="150000"/>
              </a:lnSpc>
              <a:spcBef>
                <a:spcPts val="0"/>
              </a:spcBef>
              <a:buFont typeface="Noto Sans Symbols"/>
              <a:buNone/>
            </a:pPr>
            <a:r>
              <a:rPr lang="en-US" sz="1600"/>
              <a:t>70%</a:t>
            </a:r>
          </a:p>
          <a:p>
            <a:pPr marL="259080" indent="0">
              <a:lnSpc>
                <a:spcPct val="150000"/>
              </a:lnSpc>
              <a:spcBef>
                <a:spcPts val="0"/>
              </a:spcBef>
              <a:buFont typeface="Noto Sans Symbols"/>
              <a:buNone/>
            </a:pPr>
            <a:r>
              <a:rPr lang="en-US" sz="1600"/>
              <a:t>65%</a:t>
            </a:r>
          </a:p>
          <a:p>
            <a:pPr marL="259080" indent="0">
              <a:lnSpc>
                <a:spcPct val="150000"/>
              </a:lnSpc>
              <a:spcBef>
                <a:spcPts val="0"/>
              </a:spcBef>
              <a:buFont typeface="Noto Sans Symbols"/>
              <a:buNone/>
            </a:pPr>
            <a:r>
              <a:rPr lang="en-US" sz="1600"/>
              <a:t>78%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A43056-42A8-90C6-A6E9-E3B1DA4ED3A7}"/>
              </a:ext>
            </a:extLst>
          </p:cNvPr>
          <p:cNvSpPr txBox="1"/>
          <p:nvPr/>
        </p:nvSpPr>
        <p:spPr>
          <a:xfrm>
            <a:off x="5058169" y="3108864"/>
            <a:ext cx="1540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>
                <a:latin typeface="Inter" panose="020B0604020202020204" charset="0"/>
                <a:ea typeface="Inter" panose="020B0604020202020204" charset="0"/>
              </a:rPr>
              <a:t>Dimension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C43CDB-37EE-63FA-D3D4-335523095069}"/>
              </a:ext>
            </a:extLst>
          </p:cNvPr>
          <p:cNvSpPr txBox="1"/>
          <p:nvPr/>
        </p:nvSpPr>
        <p:spPr>
          <a:xfrm>
            <a:off x="7413857" y="3108864"/>
            <a:ext cx="1322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>
                <a:latin typeface="Inter" panose="020B0604020202020204" charset="0"/>
                <a:ea typeface="Inter" panose="020B0604020202020204" charset="0"/>
              </a:rPr>
              <a:t>Score</a:t>
            </a:r>
          </a:p>
        </p:txBody>
      </p:sp>
    </p:spTree>
    <p:extLst>
      <p:ext uri="{BB962C8B-B14F-4D97-AF65-F5344CB8AC3E}">
        <p14:creationId xmlns:p14="http://schemas.microsoft.com/office/powerpoint/2010/main" val="2800037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E4D3C5-34FD-DA79-FE30-C0DFB297C9C6}"/>
              </a:ext>
            </a:extLst>
          </p:cNvPr>
          <p:cNvSpPr txBox="1"/>
          <p:nvPr/>
        </p:nvSpPr>
        <p:spPr>
          <a:xfrm>
            <a:off x="5871535" y="2692493"/>
            <a:ext cx="288732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242494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05307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endParaRPr lang="en-US" sz="390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9BDE32E0-6918-6B96-C8CE-6078FF273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0"/>
            <a:ext cx="12937146" cy="966455"/>
          </a:xfrm>
        </p:spPr>
        <p:txBody>
          <a:bodyPr>
            <a:normAutofit fontScale="90000"/>
          </a:bodyPr>
          <a:lstStyle/>
          <a:p>
            <a:br>
              <a:rPr lang="en-US" sz="4800"/>
            </a:br>
            <a:endParaRPr lang="en-US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1379094A-1DD2-7E92-5499-753DDC50573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981604" y="6258813"/>
            <a:ext cx="10667191" cy="954107"/>
          </a:xfrm>
          <a:noFill/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0" tIns="0" rIns="0" bIns="182880" anchor="ctr" anchorCtr="0">
            <a:spAutoFit/>
          </a:bodyPr>
          <a:lstStyle/>
          <a:p>
            <a:pPr marL="57150" indent="0" algn="ctr">
              <a:lnSpc>
                <a:spcPct val="100000"/>
              </a:lnSpc>
            </a:pPr>
            <a:r>
              <a:rPr lang="en-US" sz="2000" b="1">
                <a:solidFill>
                  <a:srgbClr val="0C4065"/>
                </a:solidFill>
              </a:rPr>
              <a:t>Most firms attempt to solve these gaps through disconnected training,</a:t>
            </a:r>
            <a:br>
              <a:rPr lang="en-US" sz="2000" b="1">
                <a:solidFill>
                  <a:srgbClr val="0C4065"/>
                </a:solidFill>
              </a:rPr>
            </a:br>
            <a:r>
              <a:rPr lang="en-US" sz="2000" b="1">
                <a:solidFill>
                  <a:srgbClr val="0C4065"/>
                </a:solidFill>
              </a:rPr>
              <a:t>tools, and coaching — resulting in activity without durable performance change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31FD4F67-BA07-EC86-A811-9614F4A1244A}"/>
              </a:ext>
            </a:extLst>
          </p:cNvPr>
          <p:cNvSpPr txBox="1">
            <a:spLocks/>
          </p:cNvSpPr>
          <p:nvPr/>
        </p:nvSpPr>
        <p:spPr>
          <a:xfrm>
            <a:off x="545591" y="417230"/>
            <a:ext cx="11696928" cy="1377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548640" marR="0" lvl="0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880" b="0" i="0" u="none" strike="noStrike" cap="none">
                <a:solidFill>
                  <a:srgbClr val="003370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1097280" marR="0" lvl="1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645920" marR="0" lvl="2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2194560" marR="0" lvl="3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743200" marR="0" lvl="4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3291840" marR="0" lvl="5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840480" marR="0" lvl="6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4389120" marR="0" lvl="7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937760" marR="0" lvl="8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r>
              <a:rPr lang="en-US" sz="4800" b="1">
                <a:solidFill>
                  <a:schemeClr val="lt1"/>
                </a:solidFill>
              </a:rPr>
              <a:t>Industry</a:t>
            </a:r>
            <a:r>
              <a:rPr lang="en-US" sz="3200"/>
              <a:t> </a:t>
            </a:r>
            <a:r>
              <a:rPr lang="en-US" sz="4800" b="1">
                <a:solidFill>
                  <a:schemeClr val="lt1"/>
                </a:solidFill>
              </a:rPr>
              <a:t>Challenges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DE3E159F-4421-F98A-7751-901BDEE02713}"/>
              </a:ext>
            </a:extLst>
          </p:cNvPr>
          <p:cNvSpPr txBox="1">
            <a:spLocks/>
          </p:cNvSpPr>
          <p:nvPr/>
        </p:nvSpPr>
        <p:spPr>
          <a:xfrm>
            <a:off x="556397" y="1799878"/>
            <a:ext cx="11696928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548640" marR="0" lvl="0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880" b="0" i="0" u="none" strike="noStrike" cap="none">
                <a:solidFill>
                  <a:srgbClr val="003370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1097280" marR="0" lvl="1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645920" marR="0" lvl="2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2194560" marR="0" lvl="3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743200" marR="0" lvl="4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3291840" marR="0" lvl="5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840480" marR="0" lvl="6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4389120" marR="0" lvl="7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937760" marR="0" lvl="8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r>
              <a:rPr lang="en-US" sz="2800" b="1">
                <a:solidFill>
                  <a:srgbClr val="0C4065"/>
                </a:solidFill>
              </a:rPr>
              <a:t>For Asset Managers, Three Critical Gaps That Limit Growth . . 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C42867-01E0-41F5-2A19-CBD27297BB47}"/>
              </a:ext>
            </a:extLst>
          </p:cNvPr>
          <p:cNvSpPr txBox="1"/>
          <p:nvPr/>
        </p:nvSpPr>
        <p:spPr>
          <a:xfrm>
            <a:off x="1042019" y="3211360"/>
            <a:ext cx="12292395" cy="646331"/>
          </a:xfrm>
          <a:prstGeom prst="rect">
            <a:avLst/>
          </a:prstGeom>
          <a:solidFill>
            <a:srgbClr val="DBE1E5"/>
          </a:solidFill>
        </p:spPr>
        <p:txBody>
          <a:bodyPr wrap="square" lIns="274320" tIns="91440" rIns="365760" bIns="182880" rtlCol="0">
            <a:spAutoFit/>
          </a:bodyPr>
          <a:lstStyle/>
          <a:p>
            <a:pPr marL="685800" indent="-685800"/>
            <a:r>
              <a:rPr lang="en-US" sz="2400" b="1"/>
              <a:t>	Competency: </a:t>
            </a:r>
            <a:r>
              <a:rPr lang="en-US" sz="2400"/>
              <a:t>Inconsistent product fluency and narrative alignment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40502A-4BA3-88E5-7B46-710016FE129F}"/>
              </a:ext>
            </a:extLst>
          </p:cNvPr>
          <p:cNvSpPr txBox="1"/>
          <p:nvPr/>
        </p:nvSpPr>
        <p:spPr>
          <a:xfrm>
            <a:off x="1042019" y="4039154"/>
            <a:ext cx="12298133" cy="646331"/>
          </a:xfrm>
          <a:prstGeom prst="rect">
            <a:avLst/>
          </a:prstGeom>
          <a:solidFill>
            <a:srgbClr val="AFBCC6"/>
          </a:solidFill>
        </p:spPr>
        <p:txBody>
          <a:bodyPr wrap="square" lIns="274320" tIns="91440" rIns="365760" bIns="182880" rtlCol="0">
            <a:spAutoFit/>
          </a:bodyPr>
          <a:lstStyle/>
          <a:p>
            <a:pPr marL="685800"/>
            <a:r>
              <a:rPr lang="en-US" sz="2400" b="1"/>
              <a:t>Skills: </a:t>
            </a:r>
            <a:r>
              <a:rPr lang="en-US" sz="2400"/>
              <a:t>Wholesalers struggle with consultative conversations and differentiation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F6A640-A54C-D09D-3273-EE15B1A29D46}"/>
              </a:ext>
            </a:extLst>
          </p:cNvPr>
          <p:cNvSpPr txBox="1"/>
          <p:nvPr/>
        </p:nvSpPr>
        <p:spPr>
          <a:xfrm>
            <a:off x="1042020" y="4937942"/>
            <a:ext cx="12298132" cy="646331"/>
          </a:xfrm>
          <a:prstGeom prst="rect">
            <a:avLst/>
          </a:prstGeom>
          <a:solidFill>
            <a:srgbClr val="DBE1E5"/>
          </a:solidFill>
        </p:spPr>
        <p:txBody>
          <a:bodyPr wrap="square" lIns="274320" tIns="91440" rIns="365760" bIns="182880" rtlCol="0">
            <a:spAutoFit/>
          </a:bodyPr>
          <a:lstStyle/>
          <a:p>
            <a:pPr marL="736600" indent="-736600"/>
            <a:r>
              <a:rPr lang="en-US" sz="2400" b="1"/>
              <a:t>	Measurement: </a:t>
            </a:r>
            <a:r>
              <a:rPr lang="en-US" sz="2400"/>
              <a:t>Leaders cannot see who is improving or what is working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45FF85A-E964-6885-CF13-23B76D17F37C}"/>
              </a:ext>
            </a:extLst>
          </p:cNvPr>
          <p:cNvSpPr/>
          <p:nvPr/>
        </p:nvSpPr>
        <p:spPr>
          <a:xfrm>
            <a:off x="1295986" y="3284434"/>
            <a:ext cx="484981" cy="500181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7192B17-F529-6194-E401-355A1FB2C255}"/>
              </a:ext>
            </a:extLst>
          </p:cNvPr>
          <p:cNvSpPr/>
          <p:nvPr/>
        </p:nvSpPr>
        <p:spPr>
          <a:xfrm>
            <a:off x="1290248" y="4143168"/>
            <a:ext cx="496458" cy="445697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F122BA7-E6A8-6393-0985-7BA89DF00683}"/>
              </a:ext>
            </a:extLst>
          </p:cNvPr>
          <p:cNvSpPr/>
          <p:nvPr/>
        </p:nvSpPr>
        <p:spPr>
          <a:xfrm>
            <a:off x="1290248" y="5006888"/>
            <a:ext cx="496458" cy="508438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>
          <a:extLst>
            <a:ext uri="{FF2B5EF4-FFF2-40B4-BE49-F238E27FC236}">
              <a16:creationId xmlns:a16="http://schemas.microsoft.com/office/drawing/2014/main" id="{FFFC59CA-C766-E8A7-042D-AEBF39F05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9206d6c5c0_1_2">
            <a:extLst>
              <a:ext uri="{FF2B5EF4-FFF2-40B4-BE49-F238E27FC236}">
                <a16:creationId xmlns:a16="http://schemas.microsoft.com/office/drawing/2014/main" id="{7EA065DA-4CC5-AF76-774E-DD9572044E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9800" y="560183"/>
            <a:ext cx="13445184" cy="9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r>
              <a:rPr lang="en-US" sz="3600"/>
              <a:t>The Real Risk Isn’t Activity — It’s Invisible Misalignment</a:t>
            </a:r>
          </a:p>
        </p:txBody>
      </p:sp>
      <p:sp>
        <p:nvSpPr>
          <p:cNvPr id="287" name="Google Shape;287;g39206d6c5c0_1_2">
            <a:extLst>
              <a:ext uri="{FF2B5EF4-FFF2-40B4-BE49-F238E27FC236}">
                <a16:creationId xmlns:a16="http://schemas.microsoft.com/office/drawing/2014/main" id="{ED072DBA-2A4D-0C74-FD72-3C6C85303FA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54035" y="3150848"/>
            <a:ext cx="11775240" cy="329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 fontScale="85000" lnSpcReduction="20000"/>
          </a:bodyPr>
          <a:lstStyle/>
          <a:p>
            <a:pPr indent="-289560">
              <a:lnSpc>
                <a:spcPct val="150000"/>
              </a:lnSpc>
              <a:buChar char="●"/>
            </a:pPr>
            <a:r>
              <a:rPr lang="en-US"/>
              <a:t>Client facing team members can be active and still create risk</a:t>
            </a:r>
          </a:p>
          <a:p>
            <a:pPr indent="-289560">
              <a:lnSpc>
                <a:spcPct val="150000"/>
              </a:lnSpc>
              <a:buChar char="●"/>
            </a:pPr>
            <a:r>
              <a:rPr lang="en-US"/>
              <a:t>Firms can’t see:</a:t>
            </a:r>
          </a:p>
          <a:p>
            <a:pPr lvl="1" indent="-289560">
              <a:lnSpc>
                <a:spcPct val="150000"/>
              </a:lnSpc>
              <a:buChar char="●"/>
            </a:pPr>
            <a:r>
              <a:rPr lang="en-US"/>
              <a:t>Who truly understands products</a:t>
            </a:r>
          </a:p>
          <a:p>
            <a:pPr lvl="1" indent="-289560">
              <a:lnSpc>
                <a:spcPct val="150000"/>
              </a:lnSpc>
              <a:buChar char="●"/>
            </a:pPr>
            <a:r>
              <a:rPr lang="en-US"/>
              <a:t>Who can apply them correctly</a:t>
            </a:r>
          </a:p>
          <a:p>
            <a:pPr lvl="1" indent="-289560">
              <a:lnSpc>
                <a:spcPct val="150000"/>
              </a:lnSpc>
              <a:buChar char="●"/>
            </a:pPr>
            <a:r>
              <a:rPr lang="en-US"/>
              <a:t>Where narratives break down</a:t>
            </a:r>
          </a:p>
          <a:p>
            <a:pPr indent="-289560">
              <a:lnSpc>
                <a:spcPct val="150000"/>
              </a:lnSpc>
              <a:buChar char="●"/>
            </a:pPr>
            <a:r>
              <a:rPr lang="en-US"/>
              <a:t>Traditional training and CRM data miss this entirely </a:t>
            </a:r>
          </a:p>
          <a:p>
            <a:pPr lvl="1" indent="-289560">
              <a:lnSpc>
                <a:spcPct val="150000"/>
              </a:lnSpc>
              <a:buChar char="●"/>
            </a:pPr>
            <a:endParaRPr lang="en-US"/>
          </a:p>
          <a:p>
            <a:pPr marL="807720" lvl="1" indent="0">
              <a:lnSpc>
                <a:spcPct val="150000"/>
              </a:lnSpc>
            </a:pPr>
            <a:endParaRPr lang="en-US"/>
          </a:p>
        </p:txBody>
      </p:sp>
      <p:sp>
        <p:nvSpPr>
          <p:cNvPr id="288" name="Google Shape;288;g39206d6c5c0_1_2">
            <a:extLst>
              <a:ext uri="{FF2B5EF4-FFF2-40B4-BE49-F238E27FC236}">
                <a16:creationId xmlns:a16="http://schemas.microsoft.com/office/drawing/2014/main" id="{E29FC96C-C620-0A08-10BD-B9853014E055}"/>
              </a:ext>
            </a:extLst>
          </p:cNvPr>
          <p:cNvSpPr txBox="1"/>
          <p:nvPr/>
        </p:nvSpPr>
        <p:spPr>
          <a:xfrm>
            <a:off x="836099" y="1752078"/>
            <a:ext cx="12326400" cy="68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>
              <a:lnSpc>
                <a:spcPct val="115000"/>
              </a:lnSpc>
              <a:spcBef>
                <a:spcPts val="1440"/>
              </a:spcBef>
              <a:spcAft>
                <a:spcPts val="1440"/>
              </a:spcAft>
            </a:pPr>
            <a:r>
              <a:rPr lang="en-US" sz="24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Asset raising and retention opportunities are lost when something goes misunderstood, mispositioned, or misaligned</a:t>
            </a:r>
          </a:p>
        </p:txBody>
      </p:sp>
    </p:spTree>
    <p:extLst>
      <p:ext uri="{BB962C8B-B14F-4D97-AF65-F5344CB8AC3E}">
        <p14:creationId xmlns:p14="http://schemas.microsoft.com/office/powerpoint/2010/main" val="2172968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>
          <a:extLst>
            <a:ext uri="{FF2B5EF4-FFF2-40B4-BE49-F238E27FC236}">
              <a16:creationId xmlns:a16="http://schemas.microsoft.com/office/drawing/2014/main" id="{074F496A-D793-8352-6B69-9C872E3CB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9206d6c5c0_1_2">
            <a:extLst>
              <a:ext uri="{FF2B5EF4-FFF2-40B4-BE49-F238E27FC236}">
                <a16:creationId xmlns:a16="http://schemas.microsoft.com/office/drawing/2014/main" id="{030B079D-4C24-5F91-EE7C-19946E35A75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9800" y="560183"/>
            <a:ext cx="13445184" cy="9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r>
              <a:rPr lang="en-US" sz="3600"/>
              <a:t>Where Positioning Quietly Breaks Down</a:t>
            </a:r>
          </a:p>
        </p:txBody>
      </p:sp>
      <p:sp>
        <p:nvSpPr>
          <p:cNvPr id="287" name="Google Shape;287;g39206d6c5c0_1_2">
            <a:extLst>
              <a:ext uri="{FF2B5EF4-FFF2-40B4-BE49-F238E27FC236}">
                <a16:creationId xmlns:a16="http://schemas.microsoft.com/office/drawing/2014/main" id="{E40DAE21-746B-6832-DC60-069295B38B9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87021" y="3150848"/>
            <a:ext cx="11742253" cy="329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/>
          <a:p>
            <a:pPr marL="259080" indent="0">
              <a:lnSpc>
                <a:spcPct val="150000"/>
              </a:lnSpc>
              <a:buNone/>
            </a:pPr>
            <a:r>
              <a:rPr lang="en-US" dirty="0"/>
              <a:t>• Reps defaulting to features instead of portfolio role</a:t>
            </a:r>
            <a:br>
              <a:rPr lang="en-US" dirty="0"/>
            </a:br>
            <a:r>
              <a:rPr lang="en-US" dirty="0"/>
              <a:t>• Narratives drifting across teams, tenure, or regions</a:t>
            </a:r>
            <a:br>
              <a:rPr lang="en-US" dirty="0"/>
            </a:br>
            <a:r>
              <a:rPr lang="en-US" dirty="0"/>
              <a:t>• Inconsistent framing during volatility or performance pressure</a:t>
            </a:r>
            <a:br>
              <a:rPr lang="en-US" dirty="0"/>
            </a:br>
            <a:r>
              <a:rPr lang="en-US" dirty="0"/>
              <a:t>• Leadership reacting after outcomes move</a:t>
            </a:r>
          </a:p>
        </p:txBody>
      </p:sp>
      <p:sp>
        <p:nvSpPr>
          <p:cNvPr id="288" name="Google Shape;288;g39206d6c5c0_1_2">
            <a:extLst>
              <a:ext uri="{FF2B5EF4-FFF2-40B4-BE49-F238E27FC236}">
                <a16:creationId xmlns:a16="http://schemas.microsoft.com/office/drawing/2014/main" id="{C6321380-BB5A-BFF2-D4BD-1DA6B7C34356}"/>
              </a:ext>
            </a:extLst>
          </p:cNvPr>
          <p:cNvSpPr txBox="1"/>
          <p:nvPr/>
        </p:nvSpPr>
        <p:spPr>
          <a:xfrm>
            <a:off x="836099" y="1752078"/>
            <a:ext cx="12326400" cy="68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>
              <a:lnSpc>
                <a:spcPct val="115000"/>
              </a:lnSpc>
              <a:spcBef>
                <a:spcPts val="1440"/>
              </a:spcBef>
              <a:spcAft>
                <a:spcPts val="1440"/>
              </a:spcAft>
            </a:pPr>
            <a:r>
              <a:rPr lang="en-US" sz="24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Without clear signal, positioning risk shows up as:</a:t>
            </a:r>
          </a:p>
        </p:txBody>
      </p:sp>
    </p:spTree>
    <p:extLst>
      <p:ext uri="{BB962C8B-B14F-4D97-AF65-F5344CB8AC3E}">
        <p14:creationId xmlns:p14="http://schemas.microsoft.com/office/powerpoint/2010/main" val="443951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>
          <a:extLst>
            <a:ext uri="{FF2B5EF4-FFF2-40B4-BE49-F238E27FC236}">
              <a16:creationId xmlns:a16="http://schemas.microsoft.com/office/drawing/2014/main" id="{0AB42521-F6F4-24C8-FE85-6D1A14401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9206d6c5c0_1_2">
            <a:extLst>
              <a:ext uri="{FF2B5EF4-FFF2-40B4-BE49-F238E27FC236}">
                <a16:creationId xmlns:a16="http://schemas.microsoft.com/office/drawing/2014/main" id="{218884CD-31BC-3DB6-768D-FD33F260E6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9800" y="560183"/>
            <a:ext cx="13445184" cy="9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r>
              <a:rPr lang="en-US" sz="3600"/>
              <a:t>From Activity Data to Judgment Signal</a:t>
            </a:r>
          </a:p>
        </p:txBody>
      </p:sp>
      <p:sp>
        <p:nvSpPr>
          <p:cNvPr id="287" name="Google Shape;287;g39206d6c5c0_1_2">
            <a:extLst>
              <a:ext uri="{FF2B5EF4-FFF2-40B4-BE49-F238E27FC236}">
                <a16:creationId xmlns:a16="http://schemas.microsoft.com/office/drawing/2014/main" id="{7E35D49A-CCFE-EE66-BDBB-7DCD0CF37E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89799" y="2257778"/>
            <a:ext cx="11539475" cy="4186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/>
          <a:p>
            <a:r>
              <a:rPr lang="en-US" dirty="0"/>
              <a:t>Most systems validate:</a:t>
            </a:r>
            <a:br>
              <a:rPr lang="en-US" dirty="0"/>
            </a:br>
            <a:r>
              <a:rPr lang="en-US" dirty="0"/>
              <a:t>• Knowledge</a:t>
            </a:r>
            <a:br>
              <a:rPr lang="en-US" dirty="0"/>
            </a:br>
            <a:r>
              <a:rPr lang="en-US" dirty="0"/>
              <a:t>• Activity</a:t>
            </a:r>
            <a:br>
              <a:rPr lang="en-US" dirty="0"/>
            </a:br>
            <a:r>
              <a:rPr lang="en-US" dirty="0"/>
              <a:t>• Historical performance</a:t>
            </a:r>
          </a:p>
          <a:p>
            <a:r>
              <a:rPr lang="en-US" dirty="0"/>
              <a:t>They do not show:</a:t>
            </a:r>
            <a:br>
              <a:rPr lang="en-US" dirty="0"/>
            </a:br>
            <a:r>
              <a:rPr lang="en-US" dirty="0"/>
              <a:t>• How product knowledge is applied in real conversations</a:t>
            </a:r>
            <a:br>
              <a:rPr lang="en-US" dirty="0"/>
            </a:br>
            <a:r>
              <a:rPr lang="en-US" dirty="0"/>
              <a:t>• Where positioning breaks down under pressure</a:t>
            </a:r>
            <a:br>
              <a:rPr lang="en-US" dirty="0"/>
            </a:br>
            <a:r>
              <a:rPr lang="en-US" dirty="0"/>
              <a:t>• When intervention is needed — before outcomes move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8528E4-636E-9B51-9059-C37892E35FFF}"/>
              </a:ext>
            </a:extLst>
          </p:cNvPr>
          <p:cNvSpPr txBox="1"/>
          <p:nvPr/>
        </p:nvSpPr>
        <p:spPr>
          <a:xfrm>
            <a:off x="2269066" y="6796545"/>
            <a:ext cx="9911645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sz="2200" b="1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  <a:p>
            <a:r>
              <a:rPr lang="en-US" sz="2200" b="1">
                <a:solidFill>
                  <a:srgbClr val="0C4065"/>
                </a:solidFill>
                <a:latin typeface="Inter" panose="020B0604020202020204" charset="0"/>
                <a:ea typeface="Inter" panose="020B0604020202020204" charset="0"/>
              </a:rPr>
              <a:t>Leadership doesn’t need more data. They need judgment-level signal.</a:t>
            </a:r>
          </a:p>
          <a:p>
            <a:endParaRPr lang="en-US" sz="2200">
              <a:solidFill>
                <a:srgbClr val="0C4065"/>
              </a:solidFill>
              <a:latin typeface="Inter" panose="020B0604020202020204" charset="0"/>
              <a:ea typeface="In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555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b3656e22d3_0_9"/>
          <p:cNvSpPr txBox="1">
            <a:spLocks noGrp="1"/>
          </p:cNvSpPr>
          <p:nvPr>
            <p:ph type="title"/>
          </p:nvPr>
        </p:nvSpPr>
        <p:spPr>
          <a:xfrm>
            <a:off x="790428" y="563947"/>
            <a:ext cx="12937320" cy="9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/>
          <a:p>
            <a:r>
              <a:rPr lang="en-US"/>
              <a:t>Market Opportunity</a:t>
            </a:r>
            <a:endParaRPr/>
          </a:p>
        </p:txBody>
      </p:sp>
      <p:sp>
        <p:nvSpPr>
          <p:cNvPr id="184" name="Google Shape;184;g3b3656e22d3_0_9"/>
          <p:cNvSpPr txBox="1">
            <a:spLocks noGrp="1"/>
          </p:cNvSpPr>
          <p:nvPr>
            <p:ph type="body" idx="1"/>
          </p:nvPr>
        </p:nvSpPr>
        <p:spPr>
          <a:xfrm>
            <a:off x="1012631" y="2701438"/>
            <a:ext cx="11775240" cy="2789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/>
          <a:p>
            <a:pPr marL="571500" indent="-342900">
              <a:lnSpc>
                <a:spcPct val="150000"/>
              </a:lnSpc>
              <a:buFont typeface="+mj-lt"/>
              <a:buAutoNum type="arabicPeriod"/>
            </a:pPr>
            <a:r>
              <a:rPr lang="en-US"/>
              <a:t>Training tied to outcomes</a:t>
            </a:r>
            <a:endParaRPr/>
          </a:p>
          <a:p>
            <a:pPr marL="57150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/>
              <a:t>Consistent messaging across teams &amp; partners</a:t>
            </a:r>
            <a:endParaRPr/>
          </a:p>
          <a:p>
            <a:pPr marL="57150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/>
              <a:t>Better advisor engagement</a:t>
            </a:r>
            <a:endParaRPr/>
          </a:p>
          <a:p>
            <a:pPr marL="57150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/>
              <a:t>Deeper product fluency</a:t>
            </a:r>
            <a:endParaRPr/>
          </a:p>
          <a:p>
            <a:pPr marL="57150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/>
              <a:t>Compliance-friendly data intelligence</a:t>
            </a:r>
            <a:endParaRPr/>
          </a:p>
          <a:p>
            <a:pPr indent="0">
              <a:lnSpc>
                <a:spcPct val="150000"/>
              </a:lnSpc>
              <a:buNone/>
            </a:pPr>
            <a:endParaRPr/>
          </a:p>
          <a:p>
            <a:pPr indent="0">
              <a:lnSpc>
                <a:spcPct val="150000"/>
              </a:lnSpc>
              <a:buNone/>
            </a:pPr>
            <a:endParaRPr/>
          </a:p>
        </p:txBody>
      </p:sp>
      <p:sp>
        <p:nvSpPr>
          <p:cNvPr id="185" name="Google Shape;185;g3b3656e22d3_0_9"/>
          <p:cNvSpPr txBox="1"/>
          <p:nvPr/>
        </p:nvSpPr>
        <p:spPr>
          <a:xfrm>
            <a:off x="823197" y="1905000"/>
            <a:ext cx="12085630" cy="68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r>
              <a:rPr lang="en-US" sz="2800" b="1">
                <a:solidFill>
                  <a:srgbClr val="0C4065"/>
                </a:solidFill>
                <a:latin typeface="Inter"/>
                <a:ea typeface="Inter"/>
                <a:sym typeface="Inter"/>
              </a:rPr>
              <a:t>What High-Performing Asset Managers Systematize</a:t>
            </a:r>
            <a:endParaRPr sz="2800" b="1">
              <a:solidFill>
                <a:srgbClr val="0C4065"/>
              </a:solidFill>
              <a:latin typeface="Inter"/>
              <a:ea typeface="Inter"/>
              <a:sym typeface="Inter"/>
            </a:endParaRPr>
          </a:p>
        </p:txBody>
      </p:sp>
      <p:sp>
        <p:nvSpPr>
          <p:cNvPr id="186" name="Google Shape;186;g3b3656e22d3_0_9"/>
          <p:cNvSpPr txBox="1"/>
          <p:nvPr/>
        </p:nvSpPr>
        <p:spPr>
          <a:xfrm>
            <a:off x="4051300" y="6335778"/>
            <a:ext cx="6527800" cy="1066070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1" wrap="square" lIns="109710" tIns="365760" rIns="109728" bIns="457200" anchor="ctr" anchorCtr="0">
            <a:noAutofit/>
          </a:bodyPr>
          <a:lstStyle/>
          <a:p>
            <a:pPr marL="57150" algn="ctr">
              <a:spcBef>
                <a:spcPts val="1200"/>
              </a:spcBef>
              <a:buClr>
                <a:schemeClr val="dk1"/>
              </a:buClr>
              <a:buSzPts val="2000"/>
            </a:pPr>
            <a:r>
              <a:rPr lang="en-US" sz="2000" b="1">
                <a:solidFill>
                  <a:srgbClr val="0C4065"/>
                </a:solidFill>
                <a:latin typeface="Inter"/>
                <a:ea typeface="Inter"/>
                <a:sym typeface="Inter"/>
              </a:rPr>
              <a:t>AlphaScale exists to make these capabilities repeatable, measurable, and scalable</a:t>
            </a:r>
            <a:endParaRPr sz="2000" b="1">
              <a:solidFill>
                <a:srgbClr val="0C4065"/>
              </a:solidFill>
              <a:latin typeface="Inter"/>
              <a:ea typeface="Inter"/>
              <a:sym typeface="Inte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7737BFA-FB70-8D6E-2EF5-48C98312490F}"/>
              </a:ext>
            </a:extLst>
          </p:cNvPr>
          <p:cNvSpPr/>
          <p:nvPr/>
        </p:nvSpPr>
        <p:spPr>
          <a:xfrm>
            <a:off x="996813" y="4507126"/>
            <a:ext cx="3644685" cy="3226231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313181-4CAC-06B8-5D7C-38B225D3C310}"/>
              </a:ext>
            </a:extLst>
          </p:cNvPr>
          <p:cNvSpPr/>
          <p:nvPr/>
        </p:nvSpPr>
        <p:spPr>
          <a:xfrm>
            <a:off x="9324569" y="3827783"/>
            <a:ext cx="3642102" cy="557939"/>
          </a:xfrm>
          <a:prstGeom prst="rect">
            <a:avLst/>
          </a:prstGeom>
          <a:solidFill>
            <a:srgbClr val="0C4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rgbClr val="F8F9FA"/>
                </a:solidFill>
                <a:latin typeface="Arial"/>
                <a:ea typeface="Inter" panose="020B0604020202020204" charset="0"/>
                <a:cs typeface="Arial"/>
              </a:rPr>
              <a:t>Coaching Insights</a:t>
            </a:r>
            <a:endParaRPr lang="en-US" sz="1800" b="1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F7A5FF-F03E-C32E-E9EF-87F306388CEB}"/>
              </a:ext>
            </a:extLst>
          </p:cNvPr>
          <p:cNvSpPr/>
          <p:nvPr/>
        </p:nvSpPr>
        <p:spPr>
          <a:xfrm>
            <a:off x="9306488" y="4460630"/>
            <a:ext cx="3644685" cy="3226231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3DB253-1E15-28CE-A5FB-A2AE164F3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005" y="552375"/>
            <a:ext cx="12937146" cy="9664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/>
              <a:t>The AlphaScale Growth System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53AE4B-9332-1555-1DAA-6E8FC7DD429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914400" y="1703832"/>
            <a:ext cx="12130268" cy="658368"/>
          </a:xfrm>
        </p:spPr>
        <p:txBody>
          <a:bodyPr/>
          <a:lstStyle/>
          <a:p>
            <a:pPr marL="547688" indent="-28575" algn="ctr"/>
            <a:r>
              <a:rPr lang="en-US" sz="2400" b="1">
                <a:solidFill>
                  <a:srgbClr val="0C4065"/>
                </a:solidFill>
              </a:rPr>
              <a:t>A three-pillar system driving alignment, performance, and results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442DB9-9FA7-8832-E972-D399547F7A0E}"/>
              </a:ext>
            </a:extLst>
          </p:cNvPr>
          <p:cNvSpPr/>
          <p:nvPr/>
        </p:nvSpPr>
        <p:spPr>
          <a:xfrm>
            <a:off x="970982" y="3874279"/>
            <a:ext cx="3686014" cy="557939"/>
          </a:xfrm>
          <a:prstGeom prst="rect">
            <a:avLst/>
          </a:prstGeom>
          <a:solidFill>
            <a:srgbClr val="0C4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000080"/>
              </a:highlight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A61C894-A3F8-C89F-F45A-27E120527321}"/>
              </a:ext>
            </a:extLst>
          </p:cNvPr>
          <p:cNvSpPr txBox="1">
            <a:spLocks/>
          </p:cNvSpPr>
          <p:nvPr/>
        </p:nvSpPr>
        <p:spPr>
          <a:xfrm>
            <a:off x="1025789" y="3801313"/>
            <a:ext cx="3603589" cy="460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548640" marR="0" lvl="0" indent="-4267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1097280" marR="0" lvl="1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645920" marR="0" lvl="2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2194560" marR="0" lvl="3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743200" marR="0" lvl="4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3291840" marR="0" lvl="5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840480" marR="0" lvl="6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4389120" marR="0" lvl="7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937760" marR="0" lvl="8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indent="0" algn="ctr">
              <a:buNone/>
            </a:pPr>
            <a:r>
              <a:rPr lang="en-US" sz="1800" b="1">
                <a:solidFill>
                  <a:schemeClr val="bg1"/>
                </a:solidFill>
              </a:rPr>
              <a:t>Product Intelligence</a:t>
            </a:r>
            <a:br>
              <a:rPr lang="en-US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  <a:p>
            <a:pPr marL="0" indent="0">
              <a:buFont typeface="Noto Sans Symbols"/>
              <a:buNone/>
            </a:pPr>
            <a:r>
              <a:rPr lang="en-US"/>
              <a:t>​</a:t>
            </a:r>
          </a:p>
          <a:p>
            <a:pPr marL="0" indent="0">
              <a:buFont typeface="Noto Sans Symbols"/>
              <a:buNone/>
            </a:pPr>
            <a:br>
              <a:rPr lang="en-US"/>
            </a:b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36A3FC9-5999-3E5A-EE89-26BA5942F5FE}"/>
              </a:ext>
            </a:extLst>
          </p:cNvPr>
          <p:cNvSpPr/>
          <p:nvPr/>
        </p:nvSpPr>
        <p:spPr>
          <a:xfrm>
            <a:off x="5214936" y="3843283"/>
            <a:ext cx="3642102" cy="557939"/>
          </a:xfrm>
          <a:prstGeom prst="rect">
            <a:avLst/>
          </a:prstGeom>
          <a:solidFill>
            <a:srgbClr val="0C4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000080"/>
              </a:highligh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F568FB-B84B-F7DB-44B9-9C647EA39EFF}"/>
              </a:ext>
            </a:extLst>
          </p:cNvPr>
          <p:cNvSpPr/>
          <p:nvPr/>
        </p:nvSpPr>
        <p:spPr>
          <a:xfrm>
            <a:off x="5227851" y="4476130"/>
            <a:ext cx="3644685" cy="3226231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31B5A34-7215-6A10-3DB9-8C7142EF7F38}"/>
              </a:ext>
            </a:extLst>
          </p:cNvPr>
          <p:cNvSpPr txBox="1">
            <a:spLocks/>
          </p:cNvSpPr>
          <p:nvPr/>
        </p:nvSpPr>
        <p:spPr>
          <a:xfrm>
            <a:off x="5256827" y="3770317"/>
            <a:ext cx="3603589" cy="460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548640" marR="0" lvl="0" indent="-4267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1097280" marR="0" lvl="1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645920" marR="0" lvl="2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2194560" marR="0" lvl="3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743200" marR="0" lvl="4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3291840" marR="0" lvl="5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840480" marR="0" lvl="6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4389120" marR="0" lvl="7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937760" marR="0" lvl="8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indent="0" algn="ctr">
              <a:buNone/>
            </a:pPr>
            <a:r>
              <a:rPr lang="en-US" sz="1800" b="1">
                <a:solidFill>
                  <a:schemeClr val="bg1"/>
                </a:solidFill>
              </a:rPr>
              <a:t>Sales Intelligence</a:t>
            </a:r>
            <a:br>
              <a:rPr lang="en-US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  <a:p>
            <a:pPr marL="0" indent="0">
              <a:buFont typeface="Noto Sans Symbols"/>
              <a:buNone/>
            </a:pPr>
            <a:r>
              <a:rPr lang="en-US"/>
              <a:t>​</a:t>
            </a:r>
          </a:p>
          <a:p>
            <a:pPr marL="0" indent="0">
              <a:buFont typeface="Noto Sans Symbols"/>
              <a:buNone/>
            </a:pPr>
            <a:br>
              <a:rPr lang="en-US"/>
            </a:br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0B0BFD-4DFF-9CAA-A220-FB103809BB87}"/>
              </a:ext>
            </a:extLst>
          </p:cNvPr>
          <p:cNvSpPr txBox="1"/>
          <p:nvPr/>
        </p:nvSpPr>
        <p:spPr>
          <a:xfrm>
            <a:off x="10176976" y="4339229"/>
            <a:ext cx="189186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00" b="1">
                <a:solidFill>
                  <a:schemeClr val="bg1">
                    <a:lumMod val="90000"/>
                  </a:schemeClr>
                </a:solidFill>
                <a:latin typeface="Inter Black" panose="02000503000000020004" pitchFamily="2" charset="0"/>
                <a:ea typeface="Inter Black" panose="02000503000000020004" pitchFamily="2" charset="0"/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84F551-0E63-C1E4-21FF-405AC0C5BD22}"/>
              </a:ext>
            </a:extLst>
          </p:cNvPr>
          <p:cNvSpPr txBox="1"/>
          <p:nvPr/>
        </p:nvSpPr>
        <p:spPr>
          <a:xfrm>
            <a:off x="2022284" y="4463215"/>
            <a:ext cx="1338828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00" b="1">
                <a:solidFill>
                  <a:schemeClr val="bg1">
                    <a:lumMod val="90000"/>
                  </a:schemeClr>
                </a:solidFill>
                <a:latin typeface="Inter Black" panose="02000503000000020004" pitchFamily="2" charset="0"/>
                <a:ea typeface="Inter Black" panose="02000503000000020004" pitchFamily="2" charset="0"/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E6AC69-EE71-5598-1771-7F6019C49B86}"/>
              </a:ext>
            </a:extLst>
          </p:cNvPr>
          <p:cNvSpPr txBox="1"/>
          <p:nvPr/>
        </p:nvSpPr>
        <p:spPr>
          <a:xfrm>
            <a:off x="6206826" y="4447717"/>
            <a:ext cx="189186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00" b="1">
                <a:solidFill>
                  <a:schemeClr val="bg1">
                    <a:lumMod val="90000"/>
                  </a:schemeClr>
                </a:solidFill>
                <a:latin typeface="Inter Black" panose="02000503000000020004" pitchFamily="2" charset="0"/>
                <a:ea typeface="Inter Black" panose="02000503000000020004" pitchFamily="2" charset="0"/>
              </a:rPr>
              <a:t>2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1924E76-CE23-2193-6B6C-DDA3B5A19972}"/>
              </a:ext>
            </a:extLst>
          </p:cNvPr>
          <p:cNvSpPr txBox="1">
            <a:spLocks/>
          </p:cNvSpPr>
          <p:nvPr/>
        </p:nvSpPr>
        <p:spPr>
          <a:xfrm>
            <a:off x="964922" y="4436440"/>
            <a:ext cx="3664456" cy="3318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548640" marR="0" lvl="0" indent="-4267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1097280" marR="0" lvl="1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645920" marR="0" lvl="2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2194560" marR="0" lvl="3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743200" marR="0" lvl="4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3291840" marR="0" lvl="5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840480" marR="0" lvl="6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4389120" marR="0" lvl="7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937760" marR="0" lvl="8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177800" indent="-163195">
              <a:buFont typeface="Arial" panose="020B0604020202020204" pitchFamily="34" charset="0"/>
              <a:buChar char="•"/>
            </a:pPr>
            <a:r>
              <a:rPr lang="en-US" sz="1600"/>
              <a:t>Competency measurement and development platform</a:t>
            </a:r>
            <a:endParaRPr lang="en-US"/>
          </a:p>
          <a:p>
            <a:pPr marL="177800" indent="-163195">
              <a:buFont typeface="Arial" panose="020B0604020202020204" pitchFamily="34" charset="0"/>
              <a:buChar char="•"/>
            </a:pPr>
            <a:r>
              <a:rPr lang="en-US" sz="1600"/>
              <a:t>Baselines knowledge and tracks mastery</a:t>
            </a:r>
          </a:p>
          <a:p>
            <a:pPr marL="177800" indent="-163195">
              <a:buFont typeface="Arial" panose="020B0604020202020204" pitchFamily="34" charset="0"/>
              <a:buChar char="•"/>
            </a:pPr>
            <a:r>
              <a:rPr lang="en-US" sz="1600"/>
              <a:t>Links learning to firm content and narratives</a:t>
            </a:r>
          </a:p>
          <a:p>
            <a:pPr marL="177800" indent="-163195">
              <a:buFont typeface="Arial" panose="020B0604020202020204" pitchFamily="34" charset="0"/>
              <a:buChar char="•"/>
            </a:pPr>
            <a:r>
              <a:rPr lang="en-US" sz="1600"/>
              <a:t>Aligns teams around vision, strategy, market view, and products</a:t>
            </a:r>
          </a:p>
          <a:p>
            <a:pPr marL="177800" indent="-163195">
              <a:buFont typeface="Arial" panose="020B0604020202020204" pitchFamily="34" charset="0"/>
              <a:buChar char="•"/>
            </a:pPr>
            <a:r>
              <a:rPr lang="en-US" sz="1600"/>
              <a:t>Creates a shared language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B247959-1584-E495-717B-C1FBBA8CAB29}"/>
              </a:ext>
            </a:extLst>
          </p:cNvPr>
          <p:cNvSpPr txBox="1">
            <a:spLocks/>
          </p:cNvSpPr>
          <p:nvPr/>
        </p:nvSpPr>
        <p:spPr>
          <a:xfrm>
            <a:off x="9306488" y="4368870"/>
            <a:ext cx="3647454" cy="336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548640" marR="0" lvl="0" indent="-4267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1097280" marR="0" lvl="1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645920" marR="0" lvl="2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2194560" marR="0" lvl="3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743200" marR="0" lvl="4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3291840" marR="0" lvl="5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840480" marR="0" lvl="6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4389120" marR="0" lvl="7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937760" marR="0" lvl="8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298450" indent="-175895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2F2F2F"/>
                </a:solidFill>
              </a:rPr>
              <a:t>Practitioner-led coaching informed by real advisor expectations and behaviors </a:t>
            </a:r>
            <a:endParaRPr lang="en-US" sz="1600">
              <a:solidFill>
                <a:srgbClr val="2F2F2F"/>
              </a:solidFill>
              <a:effectLst/>
              <a:latin typeface="Inter" panose="02000503000000020004" pitchFamily="2" charset="0"/>
            </a:endParaRPr>
          </a:p>
          <a:p>
            <a:pPr marL="298450" indent="-175895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2F2F2F"/>
                </a:solidFill>
              </a:rPr>
              <a:t>Applied, scenario-based coaching tied to actual client conversations</a:t>
            </a:r>
            <a:endParaRPr lang="en-US" sz="1600">
              <a:solidFill>
                <a:srgbClr val="2F2F2F"/>
              </a:solidFill>
              <a:effectLst/>
              <a:latin typeface="Inter" panose="02000503000000020004" pitchFamily="2" charset="0"/>
            </a:endParaRPr>
          </a:p>
          <a:p>
            <a:pPr marL="298450" indent="-175895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2F2F2F"/>
                </a:solidFill>
              </a:rPr>
              <a:t>Ongoing reinforcement that builds consistent execution over time</a:t>
            </a:r>
            <a:endParaRPr lang="en-US" sz="1600">
              <a:solidFill>
                <a:srgbClr val="2F2F2F"/>
              </a:solidFill>
              <a:effectLst/>
              <a:latin typeface="Inter" panose="02000503000000020004" pitchFamily="2" charset="0"/>
            </a:endParaRPr>
          </a:p>
          <a:p>
            <a:pPr marL="228600" indent="-106045">
              <a:buNone/>
            </a:pPr>
            <a:br>
              <a:rPr lang="en-US" sz="1200">
                <a:solidFill>
                  <a:srgbClr val="2F2F2F"/>
                </a:solidFill>
                <a:effectLst/>
                <a:latin typeface="Noto Sans Symbols"/>
              </a:rPr>
            </a:br>
            <a:endParaRPr lang="en-US" sz="160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6679944-A6F7-904F-3C2A-60E1D110BAD8}"/>
              </a:ext>
            </a:extLst>
          </p:cNvPr>
          <p:cNvSpPr txBox="1">
            <a:spLocks/>
          </p:cNvSpPr>
          <p:nvPr/>
        </p:nvSpPr>
        <p:spPr>
          <a:xfrm>
            <a:off x="5221791" y="4415346"/>
            <a:ext cx="3644685" cy="3318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548640" marR="0" lvl="0" indent="-4267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1097280" marR="0" lvl="1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645920" marR="0" lvl="2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2194560" marR="0" lvl="3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743200" marR="0" lvl="4" indent="-274320" algn="l" rtl="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8E151B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3291840" marR="0" lvl="5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840480" marR="0" lvl="6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4389120" marR="0" lvl="7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937760" marR="0" lvl="8" indent="-411480" algn="l" rtl="0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238125" indent="-179070">
              <a:buFont typeface="Arial" panose="020B0604020202020204" pitchFamily="34" charset="0"/>
              <a:buChar char="•"/>
            </a:pPr>
            <a:r>
              <a:rPr lang="en-US" sz="1600"/>
              <a:t>Coverage, engagement, and conversion insight</a:t>
            </a:r>
          </a:p>
          <a:p>
            <a:pPr marL="238125" indent="-179070">
              <a:buFont typeface="Arial" panose="020B0604020202020204" pitchFamily="34" charset="0"/>
              <a:buChar char="•"/>
            </a:pPr>
            <a:r>
              <a:rPr lang="en-US" sz="1600"/>
              <a:t>Actionable signals for intervention</a:t>
            </a:r>
          </a:p>
          <a:p>
            <a:pPr marL="238125" indent="-179070">
              <a:buFont typeface="Arial" panose="020B0604020202020204" pitchFamily="34" charset="0"/>
              <a:buChar char="•"/>
            </a:pPr>
            <a:r>
              <a:rPr lang="en-US" sz="1600"/>
              <a:t>Smarter coaching and call prep</a:t>
            </a:r>
          </a:p>
          <a:p>
            <a:pPr marL="238125" indent="-179070">
              <a:buFont typeface="Arial" panose="020B0604020202020204" pitchFamily="34" charset="0"/>
              <a:buChar char="•"/>
            </a:pPr>
            <a:r>
              <a:rPr lang="en-US" sz="1600"/>
              <a:t>No call recording required</a:t>
            </a:r>
            <a:br>
              <a:rPr lang="en-US" sz="1200">
                <a:solidFill>
                  <a:srgbClr val="2F2F2F"/>
                </a:solidFill>
                <a:latin typeface="Noto Sans Symbols"/>
              </a:rPr>
            </a:br>
            <a:endParaRPr lang="en-US" sz="16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D6E87ED-C86D-8723-571C-01E4916C6F26}"/>
              </a:ext>
            </a:extLst>
          </p:cNvPr>
          <p:cNvSpPr txBox="1"/>
          <p:nvPr/>
        </p:nvSpPr>
        <p:spPr>
          <a:xfrm>
            <a:off x="964922" y="3379883"/>
            <a:ext cx="11969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3370"/>
                </a:solidFill>
                <a:effectLst/>
                <a:uLnTx/>
                <a:uFillTx/>
                <a:latin typeface="Inter"/>
                <a:ea typeface="Inter"/>
                <a:sym typeface="Inter"/>
              </a:rPr>
              <a:t>              Activation</a:t>
            </a: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3370"/>
                </a:solidFill>
                <a:effectLst/>
                <a:uLnTx/>
                <a:uFillTx/>
                <a:latin typeface="Inter"/>
                <a:ea typeface="Inter"/>
                <a:sym typeface="Inter"/>
              </a:rPr>
              <a:t>  		     	      </a:t>
            </a: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3370"/>
                </a:solidFill>
                <a:effectLst/>
                <a:uLnTx/>
                <a:uFillTx/>
                <a:latin typeface="Inter"/>
                <a:ea typeface="Inter"/>
                <a:sym typeface="Inter"/>
              </a:rPr>
              <a:t>Optimization</a:t>
            </a: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3370"/>
                </a:solidFill>
                <a:effectLst/>
                <a:uLnTx/>
                <a:uFillTx/>
                <a:latin typeface="Inter"/>
                <a:ea typeface="Inter"/>
                <a:sym typeface="Inter"/>
              </a:rPr>
              <a:t>  		           </a:t>
            </a: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3370"/>
                </a:solidFill>
                <a:effectLst/>
                <a:uLnTx/>
                <a:uFillTx/>
                <a:latin typeface="Inter"/>
                <a:ea typeface="Inter"/>
                <a:sym typeface="Inter"/>
              </a:rPr>
              <a:t>Acceleration</a:t>
            </a:r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35CCA61E-23DC-E213-2657-37FDB21C0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989" y="2555044"/>
            <a:ext cx="502121" cy="777092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94F42C8B-2B22-021D-851E-EDD700084E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0236" y="2592155"/>
            <a:ext cx="460592" cy="71282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7C5E4417-3204-A704-42CD-7F59CB6002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2764" y="2568496"/>
            <a:ext cx="502121" cy="77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882959"/>
      </p:ext>
    </p:extLst>
  </p:cSld>
  <p:clrMapOvr>
    <a:masterClrMapping/>
  </p:clrMapOvr>
</p:sld>
</file>

<file path=ppt/theme/theme1.xml><?xml version="1.0" encoding="utf-8"?>
<a:theme xmlns:a="http://schemas.openxmlformats.org/drawingml/2006/main" name="AlphaScale">
  <a:themeElements>
    <a:clrScheme name="AlphaScale">
      <a:dk1>
        <a:srgbClr val="2F2F2F"/>
      </a:dk1>
      <a:lt1>
        <a:srgbClr val="F8F9FA"/>
      </a:lt1>
      <a:dk2>
        <a:srgbClr val="002044"/>
      </a:dk2>
      <a:lt2>
        <a:srgbClr val="F5F0F3"/>
      </a:lt2>
      <a:accent1>
        <a:srgbClr val="FFA618"/>
      </a:accent1>
      <a:accent2>
        <a:srgbClr val="33909D"/>
      </a:accent2>
      <a:accent3>
        <a:srgbClr val="E76067"/>
      </a:accent3>
      <a:accent4>
        <a:srgbClr val="14383C"/>
      </a:accent4>
      <a:accent5>
        <a:srgbClr val="61221D"/>
      </a:accent5>
      <a:accent6>
        <a:srgbClr val="9E6F50"/>
      </a:accent6>
      <a:hlink>
        <a:srgbClr val="2C5E93"/>
      </a:hlink>
      <a:folHlink>
        <a:srgbClr val="FE5C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lphaScale" id="{99700AF2-F989-7841-987B-A6E1D4E3C7BD}" vid="{B8A55691-F186-4B43-BAEB-90ECDAD3F4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AlphaScale</Template>
  <TotalTime>3</TotalTime>
  <Words>2292</Words>
  <Application>Microsoft Office PowerPoint</Application>
  <PresentationFormat>Custom</PresentationFormat>
  <Paragraphs>453</Paragraphs>
  <Slides>32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5" baseType="lpstr">
      <vt:lpstr>Arial,Sans-Serif</vt:lpstr>
      <vt:lpstr>Inter</vt:lpstr>
      <vt:lpstr>Noto Sans Symbols,Sans-Serif</vt:lpstr>
      <vt:lpstr>Arial</vt:lpstr>
      <vt:lpstr>Noto Sans Symbols</vt:lpstr>
      <vt:lpstr>Inter Black</vt:lpstr>
      <vt:lpstr>Calibri</vt:lpstr>
      <vt:lpstr>Wingdings</vt:lpstr>
      <vt:lpstr>Epilogue</vt:lpstr>
      <vt:lpstr>Inter SemiBold</vt:lpstr>
      <vt:lpstr>Fraunces Medium</vt:lpstr>
      <vt:lpstr>Avenir</vt:lpstr>
      <vt:lpstr>AlphaScale</vt:lpstr>
      <vt:lpstr>  A Professional Development System  for Asset Managers  </vt:lpstr>
      <vt:lpstr>Why the System Works</vt:lpstr>
      <vt:lpstr>Agenda</vt:lpstr>
      <vt:lpstr> </vt:lpstr>
      <vt:lpstr>The Real Risk Isn’t Activity — It’s Invisible Misalignment</vt:lpstr>
      <vt:lpstr>Where Positioning Quietly Breaks Down</vt:lpstr>
      <vt:lpstr>From Activity Data to Judgment Signal</vt:lpstr>
      <vt:lpstr>Market Opportunity</vt:lpstr>
      <vt:lpstr>The AlphaScale Growth System</vt:lpstr>
      <vt:lpstr>Differentiation</vt:lpstr>
      <vt:lpstr>Sales + Product Intelligence Powered by the GrowthStack</vt:lpstr>
      <vt:lpstr>Establishing Product Intelligence Before Distribution </vt:lpstr>
      <vt:lpstr>End-to-End Intelligence Flow</vt:lpstr>
      <vt:lpstr>Enterprise Outcomes</vt:lpstr>
      <vt:lpstr>Why This System Works</vt:lpstr>
      <vt:lpstr>How This Lives Inside INSERT FIRM HERE</vt:lpstr>
      <vt:lpstr>Participation and Core Components</vt:lpstr>
      <vt:lpstr>System Delivery </vt:lpstr>
      <vt:lpstr>Leadership Visibility and Progression</vt:lpstr>
      <vt:lpstr>Visibility Without Micromanagement </vt:lpstr>
      <vt:lpstr>Activation: Product Intelligence </vt:lpstr>
      <vt:lpstr>Product Readiness: Progressive, Gated, and Designed to Build Confidence</vt:lpstr>
      <vt:lpstr>Product Intelligence: Readiness to Represent the Product </vt:lpstr>
      <vt:lpstr>Product Intelligence: How Readiness is Evaluated</vt:lpstr>
      <vt:lpstr>Optimization: Sales Intelligence </vt:lpstr>
      <vt:lpstr>Sales Intelligence: Execution Quality in Real Conversations</vt:lpstr>
      <vt:lpstr>Acceleration: Coaching Insights </vt:lpstr>
      <vt:lpstr>Timeline</vt:lpstr>
      <vt:lpstr>Appendix A: Sample Product Intelligence Questions </vt:lpstr>
      <vt:lpstr>Appendix B: Sample Sales Intelligence Evaluation</vt:lpstr>
      <vt:lpstr>Appendix C: Sample Product Intelligence Scorecard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Miranda Brenton</dc:creator>
  <cp:lastModifiedBy>Miranda Brenton</cp:lastModifiedBy>
  <cp:revision>8</cp:revision>
  <dcterms:created xsi:type="dcterms:W3CDTF">2025-12-09T16:23:25Z</dcterms:created>
  <dcterms:modified xsi:type="dcterms:W3CDTF">2026-03-12T17:51:31Z</dcterms:modified>
</cp:coreProperties>
</file>